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9"/>
  </p:notesMasterIdLst>
  <p:handoutMasterIdLst>
    <p:handoutMasterId r:id="rId50"/>
  </p:handoutMasterIdLst>
  <p:sldIdLst>
    <p:sldId id="295" r:id="rId2"/>
    <p:sldId id="395" r:id="rId3"/>
    <p:sldId id="372" r:id="rId4"/>
    <p:sldId id="382" r:id="rId5"/>
    <p:sldId id="325" r:id="rId6"/>
    <p:sldId id="406" r:id="rId7"/>
    <p:sldId id="386" r:id="rId8"/>
    <p:sldId id="387" r:id="rId9"/>
    <p:sldId id="381" r:id="rId10"/>
    <p:sldId id="361" r:id="rId11"/>
    <p:sldId id="362" r:id="rId12"/>
    <p:sldId id="408" r:id="rId13"/>
    <p:sldId id="407" r:id="rId14"/>
    <p:sldId id="409" r:id="rId15"/>
    <p:sldId id="432" r:id="rId16"/>
    <p:sldId id="422" r:id="rId17"/>
    <p:sldId id="410" r:id="rId18"/>
    <p:sldId id="388" r:id="rId19"/>
    <p:sldId id="433" r:id="rId20"/>
    <p:sldId id="430" r:id="rId21"/>
    <p:sldId id="431" r:id="rId22"/>
    <p:sldId id="331" r:id="rId23"/>
    <p:sldId id="371" r:id="rId24"/>
    <p:sldId id="390" r:id="rId25"/>
    <p:sldId id="429" r:id="rId26"/>
    <p:sldId id="426" r:id="rId27"/>
    <p:sldId id="392" r:id="rId28"/>
    <p:sldId id="380" r:id="rId29"/>
    <p:sldId id="367" r:id="rId30"/>
    <p:sldId id="394" r:id="rId31"/>
    <p:sldId id="369" r:id="rId32"/>
    <p:sldId id="383" r:id="rId33"/>
    <p:sldId id="332" r:id="rId34"/>
    <p:sldId id="365" r:id="rId35"/>
    <p:sldId id="333" r:id="rId36"/>
    <p:sldId id="334" r:id="rId37"/>
    <p:sldId id="368" r:id="rId38"/>
    <p:sldId id="412" r:id="rId39"/>
    <p:sldId id="413" r:id="rId40"/>
    <p:sldId id="425" r:id="rId41"/>
    <p:sldId id="415" r:id="rId42"/>
    <p:sldId id="416" r:id="rId43"/>
    <p:sldId id="417" r:id="rId44"/>
    <p:sldId id="418" r:id="rId45"/>
    <p:sldId id="419" r:id="rId46"/>
    <p:sldId id="420" r:id="rId47"/>
    <p:sldId id="421" r:id="rId48"/>
  </p:sldIdLst>
  <p:sldSz cx="9144000" cy="6858000" type="overhead"/>
  <p:notesSz cx="6851650" cy="9869488"/>
  <p:defaultTextStyle>
    <a:defPPr>
      <a:defRPr lang="en-US"/>
    </a:defPPr>
    <a:lvl1pPr algn="l"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54">
          <p15:clr>
            <a:srgbClr val="A4A3A4"/>
          </p15:clr>
        </p15:guide>
        <p15:guide id="2" pos="204">
          <p15:clr>
            <a:srgbClr val="A4A3A4"/>
          </p15:clr>
        </p15:guide>
      </p15:sldGuideLst>
    </p:ext>
    <p:ext uri="{2D200454-40CA-4A62-9FC3-DE9A4176ACB9}">
      <p15:notesGuideLst xmlns:p15="http://schemas.microsoft.com/office/powerpoint/2012/main">
        <p15:guide id="1" orient="horz" pos="3108">
          <p15:clr>
            <a:srgbClr val="A4A3A4"/>
          </p15:clr>
        </p15:guide>
        <p15:guide id="2" pos="215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00"/>
    <a:srgbClr val="99FF33"/>
    <a:srgbClr val="00CCFF"/>
    <a:srgbClr val="00CC66"/>
    <a:srgbClr val="FFFF00"/>
    <a:srgbClr val="FFCC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320" y="48"/>
      </p:cViewPr>
      <p:guideLst>
        <p:guide orient="horz" pos="754"/>
        <p:guide pos="2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0620"/>
    </p:cViewPr>
  </p:sorterViewPr>
  <p:notesViewPr>
    <p:cSldViewPr snapToGrid="0">
      <p:cViewPr varScale="1">
        <p:scale>
          <a:sx n="58" d="100"/>
          <a:sy n="58" d="100"/>
        </p:scale>
        <p:origin x="-582" y="-78"/>
      </p:cViewPr>
      <p:guideLst>
        <p:guide orient="horz" pos="3108"/>
        <p:guide pos="215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2.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t" anchorCtr="0" compatLnSpc="1">
            <a:prstTxWarp prst="textNoShape">
              <a:avLst/>
            </a:prstTxWarp>
          </a:bodyPr>
          <a:lstStyle>
            <a:lvl1pPr defTabSz="912813">
              <a:defRPr sz="1200">
                <a:solidFill>
                  <a:schemeClr val="tx1"/>
                </a:solidFill>
                <a:latin typeface="Times New Roman" pitchFamily="18" charset="0"/>
              </a:defRPr>
            </a:lvl1pPr>
          </a:lstStyle>
          <a:p>
            <a:pPr>
              <a:defRPr/>
            </a:pPr>
            <a:endParaRPr lang="en-US"/>
          </a:p>
        </p:txBody>
      </p:sp>
      <p:sp>
        <p:nvSpPr>
          <p:cNvPr id="76803" name="Rectangle 3"/>
          <p:cNvSpPr>
            <a:spLocks noGrp="1" noChangeArrowheads="1"/>
          </p:cNvSpPr>
          <p:nvPr>
            <p:ph type="dt" sz="quarter" idx="1"/>
          </p:nvPr>
        </p:nvSpPr>
        <p:spPr bwMode="auto">
          <a:xfrm>
            <a:off x="3883025" y="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t" anchorCtr="0" compatLnSpc="1">
            <a:prstTxWarp prst="textNoShape">
              <a:avLst/>
            </a:prstTxWarp>
          </a:bodyPr>
          <a:lstStyle>
            <a:lvl1pPr algn="r" defTabSz="912813">
              <a:defRPr sz="1200">
                <a:solidFill>
                  <a:schemeClr val="tx1"/>
                </a:solidFill>
                <a:latin typeface="Times New Roman" pitchFamily="18" charset="0"/>
              </a:defRPr>
            </a:lvl1pPr>
          </a:lstStyle>
          <a:p>
            <a:pPr>
              <a:defRPr/>
            </a:pPr>
            <a:endParaRPr lang="en-US"/>
          </a:p>
        </p:txBody>
      </p:sp>
      <p:sp>
        <p:nvSpPr>
          <p:cNvPr id="76804" name="Rectangle 4"/>
          <p:cNvSpPr>
            <a:spLocks noGrp="1" noChangeArrowheads="1"/>
          </p:cNvSpPr>
          <p:nvPr>
            <p:ph type="ftr" sz="quarter" idx="2"/>
          </p:nvPr>
        </p:nvSpPr>
        <p:spPr bwMode="auto">
          <a:xfrm>
            <a:off x="0" y="932180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b" anchorCtr="0" compatLnSpc="1">
            <a:prstTxWarp prst="textNoShape">
              <a:avLst/>
            </a:prstTxWarp>
          </a:bodyPr>
          <a:lstStyle>
            <a:lvl1pPr defTabSz="912813">
              <a:defRPr sz="1200">
                <a:solidFill>
                  <a:schemeClr val="tx1"/>
                </a:solidFill>
                <a:latin typeface="Times New Roman" pitchFamily="18" charset="0"/>
              </a:defRPr>
            </a:lvl1pPr>
          </a:lstStyle>
          <a:p>
            <a:pPr>
              <a:defRPr/>
            </a:pPr>
            <a:endParaRPr lang="en-US"/>
          </a:p>
        </p:txBody>
      </p:sp>
      <p:sp>
        <p:nvSpPr>
          <p:cNvPr id="76805" name="Rectangle 5"/>
          <p:cNvSpPr>
            <a:spLocks noGrp="1" noChangeArrowheads="1"/>
          </p:cNvSpPr>
          <p:nvPr>
            <p:ph type="sldNum" sz="quarter" idx="3"/>
          </p:nvPr>
        </p:nvSpPr>
        <p:spPr bwMode="auto">
          <a:xfrm>
            <a:off x="3883025" y="932180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b" anchorCtr="0" compatLnSpc="1">
            <a:prstTxWarp prst="textNoShape">
              <a:avLst/>
            </a:prstTxWarp>
          </a:bodyPr>
          <a:lstStyle>
            <a:lvl1pPr algn="r" defTabSz="912813">
              <a:defRPr sz="1200">
                <a:solidFill>
                  <a:schemeClr val="tx1"/>
                </a:solidFill>
                <a:latin typeface="Times New Roman" panose="02020603050405020304" pitchFamily="18" charset="0"/>
              </a:defRPr>
            </a:lvl1pPr>
          </a:lstStyle>
          <a:p>
            <a:pPr>
              <a:defRPr/>
            </a:pPr>
            <a:fld id="{1386BDD9-2C70-4B4F-A03D-FD4650C5E0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t" anchorCtr="0" compatLnSpc="1">
            <a:prstTxWarp prst="textNoShape">
              <a:avLst/>
            </a:prstTxWarp>
          </a:bodyPr>
          <a:lstStyle>
            <a:lvl1pPr defTabSz="912813">
              <a:defRPr sz="1200">
                <a:solidFill>
                  <a:schemeClr val="tx1"/>
                </a:solidFill>
                <a:latin typeface="Times New Roman" pitchFamily="18" charset="0"/>
              </a:defRPr>
            </a:lvl1pPr>
          </a:lstStyle>
          <a:p>
            <a:pPr>
              <a:defRPr/>
            </a:pPr>
            <a:endParaRPr lang="en-GB"/>
          </a:p>
        </p:txBody>
      </p:sp>
      <p:sp>
        <p:nvSpPr>
          <p:cNvPr id="12291" name="Rectangle 3"/>
          <p:cNvSpPr>
            <a:spLocks noGrp="1" noChangeArrowheads="1"/>
          </p:cNvSpPr>
          <p:nvPr>
            <p:ph type="dt" idx="1"/>
          </p:nvPr>
        </p:nvSpPr>
        <p:spPr bwMode="auto">
          <a:xfrm>
            <a:off x="3883025" y="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t" anchorCtr="0" compatLnSpc="1">
            <a:prstTxWarp prst="textNoShape">
              <a:avLst/>
            </a:prstTxWarp>
          </a:bodyPr>
          <a:lstStyle>
            <a:lvl1pPr algn="r" defTabSz="912813">
              <a:defRPr sz="1200">
                <a:solidFill>
                  <a:schemeClr val="tx1"/>
                </a:solidFill>
                <a:latin typeface="Times New Roman" pitchFamily="18" charset="0"/>
              </a:defRPr>
            </a:lvl1pPr>
          </a:lstStyle>
          <a:p>
            <a:pPr>
              <a:defRPr/>
            </a:pPr>
            <a:endParaRPr lang="en-GB"/>
          </a:p>
        </p:txBody>
      </p:sp>
      <p:sp>
        <p:nvSpPr>
          <p:cNvPr id="2052" name="Rectangle 4"/>
          <p:cNvSpPr>
            <a:spLocks noGrp="1" noRot="1" noChangeAspect="1" noChangeArrowheads="1" noTextEdit="1"/>
          </p:cNvSpPr>
          <p:nvPr>
            <p:ph type="sldImg" idx="2"/>
          </p:nvPr>
        </p:nvSpPr>
        <p:spPr bwMode="auto">
          <a:xfrm>
            <a:off x="944563" y="768350"/>
            <a:ext cx="4967287" cy="3727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912813" y="4716463"/>
            <a:ext cx="5026025" cy="438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2294" name="Rectangle 6"/>
          <p:cNvSpPr>
            <a:spLocks noGrp="1" noChangeArrowheads="1"/>
          </p:cNvSpPr>
          <p:nvPr>
            <p:ph type="ftr" sz="quarter" idx="4"/>
          </p:nvPr>
        </p:nvSpPr>
        <p:spPr bwMode="auto">
          <a:xfrm>
            <a:off x="0" y="932180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b" anchorCtr="0" compatLnSpc="1">
            <a:prstTxWarp prst="textNoShape">
              <a:avLst/>
            </a:prstTxWarp>
          </a:bodyPr>
          <a:lstStyle>
            <a:lvl1pPr defTabSz="912813">
              <a:defRPr sz="1200">
                <a:solidFill>
                  <a:schemeClr val="tx1"/>
                </a:solidFill>
                <a:latin typeface="Times New Roman" pitchFamily="18" charset="0"/>
              </a:defRPr>
            </a:lvl1pPr>
          </a:lstStyle>
          <a:p>
            <a:pPr>
              <a:defRPr/>
            </a:pPr>
            <a:endParaRPr lang="en-GB"/>
          </a:p>
        </p:txBody>
      </p:sp>
      <p:sp>
        <p:nvSpPr>
          <p:cNvPr id="12295" name="Rectangle 7"/>
          <p:cNvSpPr>
            <a:spLocks noGrp="1" noChangeArrowheads="1"/>
          </p:cNvSpPr>
          <p:nvPr>
            <p:ph type="sldNum" sz="quarter" idx="5"/>
          </p:nvPr>
        </p:nvSpPr>
        <p:spPr bwMode="auto">
          <a:xfrm>
            <a:off x="3883025" y="9321800"/>
            <a:ext cx="2968625"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45713" rIns="91425" bIns="45713" numCol="1" anchor="b" anchorCtr="0" compatLnSpc="1">
            <a:prstTxWarp prst="textNoShape">
              <a:avLst/>
            </a:prstTxWarp>
          </a:bodyPr>
          <a:lstStyle>
            <a:lvl1pPr algn="r" defTabSz="912813">
              <a:defRPr sz="1200">
                <a:solidFill>
                  <a:schemeClr val="tx1"/>
                </a:solidFill>
                <a:latin typeface="Times New Roman" panose="02020603050405020304" pitchFamily="18" charset="0"/>
              </a:defRPr>
            </a:lvl1pPr>
          </a:lstStyle>
          <a:p>
            <a:pPr>
              <a:defRPr/>
            </a:pPr>
            <a:fld id="{E4AAA41F-3B2C-4E51-80B0-F8ECE0BE922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4646756C-9D18-4FF6-A41B-3B5248A5E8A4}" type="slidenum">
              <a:rPr lang="en-GB" altLang="en-US" smtClean="0">
                <a:solidFill>
                  <a:schemeClr val="tx1"/>
                </a:solidFill>
                <a:latin typeface="Times New Roman" panose="02020603050405020304" pitchFamily="18" charset="0"/>
              </a:rPr>
              <a:pPr/>
              <a:t>1</a:t>
            </a:fld>
            <a:endParaRPr lang="en-GB" altLang="en-US" smtClean="0">
              <a:solidFill>
                <a:schemeClr val="tx1"/>
              </a:solidFill>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F52165CC-2206-4F3B-9C76-CF983E071C3A}" type="slidenum">
              <a:rPr lang="en-GB" altLang="en-US" smtClean="0">
                <a:solidFill>
                  <a:schemeClr val="tx1"/>
                </a:solidFill>
                <a:latin typeface="Times New Roman" panose="02020603050405020304" pitchFamily="18" charset="0"/>
              </a:rPr>
              <a:pPr/>
              <a:t>10</a:t>
            </a:fld>
            <a:endParaRPr lang="en-GB" altLang="en-US" smtClean="0">
              <a:solidFill>
                <a:schemeClr val="tx1"/>
              </a:solidFill>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52FA6062-3DBE-4D95-9085-341708C495B9}" type="slidenum">
              <a:rPr lang="en-GB" altLang="en-US" smtClean="0">
                <a:solidFill>
                  <a:schemeClr val="tx1"/>
                </a:solidFill>
                <a:latin typeface="Times New Roman" panose="02020603050405020304" pitchFamily="18" charset="0"/>
              </a:rPr>
              <a:pPr/>
              <a:t>11</a:t>
            </a:fld>
            <a:endParaRPr lang="en-GB" altLang="en-US" smtClean="0">
              <a:solidFill>
                <a:schemeClr val="tx1"/>
              </a:solidFill>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A9B208A1-3060-4C50-AA1A-154A09ACEA4B}" type="slidenum">
              <a:rPr lang="en-GB" altLang="en-US" smtClean="0">
                <a:solidFill>
                  <a:schemeClr val="tx1"/>
                </a:solidFill>
                <a:latin typeface="Times New Roman" panose="02020603050405020304" pitchFamily="18" charset="0"/>
              </a:rPr>
              <a:pPr/>
              <a:t>12</a:t>
            </a:fld>
            <a:endParaRPr lang="en-GB" altLang="en-US" smtClean="0">
              <a:solidFill>
                <a:schemeClr val="tx1"/>
              </a:solidFill>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9E257C7F-F6BA-4D9C-81DD-6EEEDF1370B3}" type="slidenum">
              <a:rPr lang="en-GB" altLang="en-US" smtClean="0">
                <a:solidFill>
                  <a:schemeClr val="tx1"/>
                </a:solidFill>
                <a:latin typeface="Times New Roman" panose="02020603050405020304" pitchFamily="18" charset="0"/>
              </a:rPr>
              <a:pPr/>
              <a:t>13</a:t>
            </a:fld>
            <a:endParaRPr lang="en-GB" altLang="en-US" smtClean="0">
              <a:solidFill>
                <a:schemeClr val="tx1"/>
              </a:solidFill>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A2A67B21-94CA-44B0-B247-196AE2AE4688}" type="slidenum">
              <a:rPr lang="en-GB" altLang="en-US" smtClean="0">
                <a:solidFill>
                  <a:schemeClr val="tx1"/>
                </a:solidFill>
                <a:latin typeface="Times New Roman" panose="02020603050405020304" pitchFamily="18" charset="0"/>
              </a:rPr>
              <a:pPr/>
              <a:t>14</a:t>
            </a:fld>
            <a:endParaRPr lang="en-GB" altLang="en-US" smtClean="0">
              <a:solidFill>
                <a:schemeClr val="tx1"/>
              </a:solidFill>
              <a:latin typeface="Times New Roman" panose="02020603050405020304" pitchFamily="18"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8756ABB7-9B1D-4E5A-A43D-B331E1E75198}" type="slidenum">
              <a:rPr lang="en-GB" altLang="en-US" smtClean="0">
                <a:solidFill>
                  <a:schemeClr val="tx1"/>
                </a:solidFill>
                <a:latin typeface="Times New Roman" panose="02020603050405020304" pitchFamily="18" charset="0"/>
              </a:rPr>
              <a:pPr/>
              <a:t>15</a:t>
            </a:fld>
            <a:endParaRPr lang="en-GB" altLang="en-US" smtClean="0">
              <a:solidFill>
                <a:schemeClr val="tx1"/>
              </a:solidFill>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15E6C3D1-7EE5-4C03-AE4A-1B73106E81DB}" type="slidenum">
              <a:rPr lang="en-GB" altLang="en-US" smtClean="0">
                <a:solidFill>
                  <a:schemeClr val="tx1"/>
                </a:solidFill>
                <a:latin typeface="Times New Roman" panose="02020603050405020304" pitchFamily="18" charset="0"/>
              </a:rPr>
              <a:pPr/>
              <a:t>16</a:t>
            </a:fld>
            <a:endParaRPr lang="en-GB" altLang="en-US" smtClean="0">
              <a:solidFill>
                <a:schemeClr val="tx1"/>
              </a:solidFill>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0163E688-E0F2-4676-83B9-6E1F15351004}" type="slidenum">
              <a:rPr lang="en-GB" altLang="en-US" smtClean="0">
                <a:solidFill>
                  <a:schemeClr val="tx1"/>
                </a:solidFill>
                <a:latin typeface="Times New Roman" panose="02020603050405020304" pitchFamily="18" charset="0"/>
              </a:rPr>
              <a:pPr/>
              <a:t>18</a:t>
            </a:fld>
            <a:endParaRPr lang="en-GB" altLang="en-US" smtClean="0">
              <a:solidFill>
                <a:schemeClr val="tx1"/>
              </a:solidFill>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181DFEE1-8427-491A-9406-8A44B85148C1}" type="slidenum">
              <a:rPr lang="en-GB" altLang="en-US" smtClean="0">
                <a:solidFill>
                  <a:schemeClr val="tx1"/>
                </a:solidFill>
                <a:latin typeface="Times New Roman" panose="02020603050405020304" pitchFamily="18" charset="0"/>
              </a:rPr>
              <a:pPr/>
              <a:t>20</a:t>
            </a:fld>
            <a:endParaRPr lang="en-GB" altLang="en-US" smtClean="0">
              <a:solidFill>
                <a:schemeClr val="tx1"/>
              </a:solidFill>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27A595F7-D0F0-4860-AD5D-40F5CD8219B1}" type="slidenum">
              <a:rPr lang="en-GB" altLang="en-US" smtClean="0">
                <a:solidFill>
                  <a:schemeClr val="tx1"/>
                </a:solidFill>
                <a:latin typeface="Times New Roman" panose="02020603050405020304" pitchFamily="18" charset="0"/>
              </a:rPr>
              <a:pPr/>
              <a:t>21</a:t>
            </a:fld>
            <a:endParaRPr lang="en-GB" altLang="en-US" smtClean="0">
              <a:solidFill>
                <a:schemeClr val="tx1"/>
              </a:solidFill>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B0976064-AF18-44B6-83E0-BF5C145DD5A5}" type="slidenum">
              <a:rPr lang="en-GB" altLang="en-US" smtClean="0">
                <a:solidFill>
                  <a:schemeClr val="tx1"/>
                </a:solidFill>
                <a:latin typeface="Times New Roman" panose="02020603050405020304" pitchFamily="18" charset="0"/>
              </a:rPr>
              <a:pPr/>
              <a:t>2</a:t>
            </a:fld>
            <a:endParaRPr lang="en-GB" altLang="en-US" smtClean="0">
              <a:solidFill>
                <a:schemeClr val="tx1"/>
              </a:solidFill>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ED2F14E5-7ED5-423E-A643-B9B7102C4DB1}" type="slidenum">
              <a:rPr lang="en-GB" altLang="en-US" smtClean="0">
                <a:solidFill>
                  <a:schemeClr val="tx1"/>
                </a:solidFill>
                <a:latin typeface="Times New Roman" panose="02020603050405020304" pitchFamily="18" charset="0"/>
              </a:rPr>
              <a:pPr/>
              <a:t>22</a:t>
            </a:fld>
            <a:endParaRPr lang="en-GB" altLang="en-US" smtClean="0">
              <a:solidFill>
                <a:schemeClr val="tx1"/>
              </a:solidFill>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D1EB9145-F1D6-4C17-B125-2222781642E3}" type="slidenum">
              <a:rPr lang="en-GB" altLang="en-US" smtClean="0">
                <a:solidFill>
                  <a:schemeClr val="tx1"/>
                </a:solidFill>
                <a:latin typeface="Times New Roman" panose="02020603050405020304" pitchFamily="18" charset="0"/>
              </a:rPr>
              <a:pPr/>
              <a:t>23</a:t>
            </a:fld>
            <a:endParaRPr lang="en-GB" altLang="en-US" smtClean="0">
              <a:solidFill>
                <a:schemeClr val="tx1"/>
              </a:solidFill>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2E93D1B9-B3BB-4F4F-95EC-9E077014722C}" type="slidenum">
              <a:rPr lang="en-GB" altLang="en-US" smtClean="0">
                <a:solidFill>
                  <a:schemeClr val="tx1"/>
                </a:solidFill>
                <a:latin typeface="Times New Roman" panose="02020603050405020304" pitchFamily="18" charset="0"/>
              </a:rPr>
              <a:pPr/>
              <a:t>24</a:t>
            </a:fld>
            <a:endParaRPr lang="en-GB" altLang="en-US" smtClean="0">
              <a:solidFill>
                <a:schemeClr val="tx1"/>
              </a:solidFill>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8CA209CD-FE53-4FA6-AEBA-C38499B44C6A}" type="slidenum">
              <a:rPr lang="en-GB" altLang="en-US" smtClean="0">
                <a:solidFill>
                  <a:schemeClr val="tx1"/>
                </a:solidFill>
                <a:latin typeface="Times New Roman" panose="02020603050405020304" pitchFamily="18" charset="0"/>
              </a:rPr>
              <a:pPr/>
              <a:t>25</a:t>
            </a:fld>
            <a:endParaRPr lang="en-GB" altLang="en-US" smtClean="0">
              <a:solidFill>
                <a:schemeClr val="tx1"/>
              </a:solidFill>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AF88F2D8-BC86-4065-BFFD-BFF44628DC5F}" type="slidenum">
              <a:rPr lang="en-GB" altLang="en-US" smtClean="0">
                <a:solidFill>
                  <a:schemeClr val="tx1"/>
                </a:solidFill>
                <a:latin typeface="Times New Roman" panose="02020603050405020304" pitchFamily="18" charset="0"/>
              </a:rPr>
              <a:pPr/>
              <a:t>27</a:t>
            </a:fld>
            <a:endParaRPr lang="en-GB" altLang="en-US" smtClean="0">
              <a:solidFill>
                <a:schemeClr val="tx1"/>
              </a:solidFill>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B63F0597-199E-4C88-B4CF-8634122567D4}" type="slidenum">
              <a:rPr lang="en-GB" altLang="en-US" smtClean="0">
                <a:solidFill>
                  <a:schemeClr val="tx1"/>
                </a:solidFill>
                <a:latin typeface="Times New Roman" panose="02020603050405020304" pitchFamily="18" charset="0"/>
              </a:rPr>
              <a:pPr/>
              <a:t>28</a:t>
            </a:fld>
            <a:endParaRPr lang="en-GB" altLang="en-US" smtClean="0">
              <a:solidFill>
                <a:schemeClr val="tx1"/>
              </a:solidFill>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513447C6-72A5-4908-A0F4-3B72158CB6BB}" type="slidenum">
              <a:rPr lang="en-GB" altLang="en-US" smtClean="0">
                <a:solidFill>
                  <a:schemeClr val="tx1"/>
                </a:solidFill>
                <a:latin typeface="Times New Roman" panose="02020603050405020304" pitchFamily="18" charset="0"/>
              </a:rPr>
              <a:pPr/>
              <a:t>29</a:t>
            </a:fld>
            <a:endParaRPr lang="en-GB" altLang="en-US" smtClean="0">
              <a:solidFill>
                <a:schemeClr val="tx1"/>
              </a:solidFill>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5A0730E8-D2B2-4A83-88D0-BC6DAF9425D1}" type="slidenum">
              <a:rPr lang="en-GB" altLang="en-US" smtClean="0">
                <a:solidFill>
                  <a:schemeClr val="tx1"/>
                </a:solidFill>
                <a:latin typeface="Times New Roman" panose="02020603050405020304" pitchFamily="18" charset="0"/>
              </a:rPr>
              <a:pPr/>
              <a:t>30</a:t>
            </a:fld>
            <a:endParaRPr lang="en-GB" altLang="en-US" smtClean="0">
              <a:solidFill>
                <a:schemeClr val="tx1"/>
              </a:solidFill>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CB7A3044-DB10-4B0F-82CA-19A6FA3F48AD}" type="slidenum">
              <a:rPr lang="en-GB" altLang="en-US" smtClean="0">
                <a:solidFill>
                  <a:schemeClr val="tx1"/>
                </a:solidFill>
                <a:latin typeface="Times New Roman" panose="02020603050405020304" pitchFamily="18" charset="0"/>
              </a:rPr>
              <a:pPr/>
              <a:t>31</a:t>
            </a:fld>
            <a:endParaRPr lang="en-GB" altLang="en-US" smtClean="0">
              <a:solidFill>
                <a:schemeClr val="tx1"/>
              </a:solidFill>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4A8B4DE0-6961-4C54-8AFA-76E5E396A93E}" type="slidenum">
              <a:rPr lang="en-GB" altLang="en-US" smtClean="0">
                <a:solidFill>
                  <a:schemeClr val="tx1"/>
                </a:solidFill>
                <a:latin typeface="Times New Roman" panose="02020603050405020304" pitchFamily="18" charset="0"/>
              </a:rPr>
              <a:pPr/>
              <a:t>32</a:t>
            </a:fld>
            <a:endParaRPr lang="en-GB" altLang="en-US" smtClean="0">
              <a:solidFill>
                <a:schemeClr val="tx1"/>
              </a:solidFill>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BE63CBC2-24F0-4AB3-A5A4-8EDF38D521C1}" type="slidenum">
              <a:rPr lang="en-GB" altLang="en-US" smtClean="0">
                <a:solidFill>
                  <a:schemeClr val="tx1"/>
                </a:solidFill>
                <a:latin typeface="Times New Roman" panose="02020603050405020304" pitchFamily="18" charset="0"/>
              </a:rPr>
              <a:pPr/>
              <a:t>3</a:t>
            </a:fld>
            <a:endParaRPr lang="en-GB" altLang="en-US" smtClean="0">
              <a:solidFill>
                <a:schemeClr val="tx1"/>
              </a:solidFill>
              <a:latin typeface="Times New Roman" panose="02020603050405020304" pitchFamily="18"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CE253CEC-94A2-4B88-A989-EA70262C7B23}" type="slidenum">
              <a:rPr lang="en-GB" altLang="en-US" smtClean="0">
                <a:solidFill>
                  <a:schemeClr val="tx1"/>
                </a:solidFill>
                <a:latin typeface="Times New Roman" panose="02020603050405020304" pitchFamily="18" charset="0"/>
              </a:rPr>
              <a:pPr/>
              <a:t>33</a:t>
            </a:fld>
            <a:endParaRPr lang="en-GB" altLang="en-US" smtClean="0">
              <a:solidFill>
                <a:schemeClr val="tx1"/>
              </a:solidFill>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0D2ECF83-9F48-459F-A4B2-8548FA4D4472}" type="slidenum">
              <a:rPr lang="en-GB" altLang="en-US" smtClean="0">
                <a:solidFill>
                  <a:schemeClr val="tx1"/>
                </a:solidFill>
                <a:latin typeface="Times New Roman" panose="02020603050405020304" pitchFamily="18" charset="0"/>
              </a:rPr>
              <a:pPr/>
              <a:t>34</a:t>
            </a:fld>
            <a:endParaRPr lang="en-GB" altLang="en-US" smtClean="0">
              <a:solidFill>
                <a:schemeClr val="tx1"/>
              </a:solidFill>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C5A295E1-962F-4C0D-ABEF-9C2A777FACD1}" type="slidenum">
              <a:rPr lang="en-GB" altLang="en-US" smtClean="0">
                <a:solidFill>
                  <a:schemeClr val="tx1"/>
                </a:solidFill>
                <a:latin typeface="Times New Roman" panose="02020603050405020304" pitchFamily="18" charset="0"/>
              </a:rPr>
              <a:pPr/>
              <a:t>35</a:t>
            </a:fld>
            <a:endParaRPr lang="en-GB" altLang="en-US" smtClean="0">
              <a:solidFill>
                <a:schemeClr val="tx1"/>
              </a:solidFill>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B32C6CEF-F0C8-48FB-9998-40EA396228E2}" type="slidenum">
              <a:rPr lang="en-GB" altLang="en-US" smtClean="0">
                <a:solidFill>
                  <a:schemeClr val="tx1"/>
                </a:solidFill>
                <a:latin typeface="Times New Roman" panose="02020603050405020304" pitchFamily="18" charset="0"/>
              </a:rPr>
              <a:pPr/>
              <a:t>36</a:t>
            </a:fld>
            <a:endParaRPr lang="en-GB" altLang="en-US" smtClean="0">
              <a:solidFill>
                <a:schemeClr val="tx1"/>
              </a:solidFill>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41BF2521-EADA-4648-A36F-0FA2CF9334E2}" type="slidenum">
              <a:rPr lang="en-GB" altLang="en-US" smtClean="0">
                <a:solidFill>
                  <a:schemeClr val="tx1"/>
                </a:solidFill>
                <a:latin typeface="Times New Roman" panose="02020603050405020304" pitchFamily="18" charset="0"/>
              </a:rPr>
              <a:pPr/>
              <a:t>37</a:t>
            </a:fld>
            <a:endParaRPr lang="en-GB" altLang="en-US" smtClean="0">
              <a:solidFill>
                <a:schemeClr val="tx1"/>
              </a:solidFill>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63A692B9-B67B-46D9-836D-832920EC8BEE}" type="slidenum">
              <a:rPr lang="en-GB" altLang="en-US" smtClean="0">
                <a:solidFill>
                  <a:schemeClr val="tx1"/>
                </a:solidFill>
                <a:latin typeface="Times New Roman" panose="02020603050405020304" pitchFamily="18" charset="0"/>
              </a:rPr>
              <a:pPr/>
              <a:t>38</a:t>
            </a:fld>
            <a:endParaRPr lang="en-GB" altLang="en-US" smtClean="0">
              <a:solidFill>
                <a:schemeClr val="tx1"/>
              </a:solidFill>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D03582C0-B8DD-4476-A7A0-83D95894E1D3}" type="slidenum">
              <a:rPr lang="en-GB" altLang="en-US" smtClean="0">
                <a:solidFill>
                  <a:schemeClr val="tx1"/>
                </a:solidFill>
                <a:latin typeface="Times New Roman" panose="02020603050405020304" pitchFamily="18" charset="0"/>
              </a:rPr>
              <a:pPr/>
              <a:t>39</a:t>
            </a:fld>
            <a:endParaRPr lang="en-GB" altLang="en-US" smtClean="0">
              <a:solidFill>
                <a:schemeClr val="tx1"/>
              </a:solidFill>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F7FE2D33-48E4-474A-BF78-082C55A5D2DC}" type="slidenum">
              <a:rPr lang="en-GB" altLang="en-US" smtClean="0">
                <a:solidFill>
                  <a:schemeClr val="tx1"/>
                </a:solidFill>
                <a:latin typeface="Times New Roman" panose="02020603050405020304" pitchFamily="18" charset="0"/>
              </a:rPr>
              <a:pPr/>
              <a:t>40</a:t>
            </a:fld>
            <a:endParaRPr lang="en-GB" altLang="en-US" smtClean="0">
              <a:solidFill>
                <a:schemeClr val="tx1"/>
              </a:solidFill>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9C740C39-CE2C-4B95-9936-30A7B9E5AC55}" type="slidenum">
              <a:rPr lang="en-GB" altLang="en-US" smtClean="0">
                <a:solidFill>
                  <a:schemeClr val="tx1"/>
                </a:solidFill>
                <a:latin typeface="Times New Roman" panose="02020603050405020304" pitchFamily="18" charset="0"/>
              </a:rPr>
              <a:pPr/>
              <a:t>43</a:t>
            </a:fld>
            <a:endParaRPr lang="en-GB" altLang="en-US" smtClean="0">
              <a:solidFill>
                <a:schemeClr val="tx1"/>
              </a:solidFill>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35EDA145-4DED-4E4A-9F00-A361CA28F957}" type="slidenum">
              <a:rPr lang="en-GB" altLang="en-US" smtClean="0">
                <a:solidFill>
                  <a:schemeClr val="tx1"/>
                </a:solidFill>
                <a:latin typeface="Times New Roman" panose="02020603050405020304" pitchFamily="18" charset="0"/>
              </a:rPr>
              <a:pPr/>
              <a:t>44</a:t>
            </a:fld>
            <a:endParaRPr lang="en-GB" altLang="en-US" smtClean="0">
              <a:solidFill>
                <a:schemeClr val="tx1"/>
              </a:solidFill>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5B7C4702-BA5E-473A-88C6-7C20CB7A3F30}" type="slidenum">
              <a:rPr lang="en-GB" altLang="en-US" smtClean="0">
                <a:solidFill>
                  <a:schemeClr val="tx1"/>
                </a:solidFill>
                <a:latin typeface="Times New Roman" panose="02020603050405020304" pitchFamily="18" charset="0"/>
              </a:rPr>
              <a:pPr/>
              <a:t>4</a:t>
            </a:fld>
            <a:endParaRPr lang="en-GB" altLang="en-US" smtClean="0">
              <a:solidFill>
                <a:schemeClr val="tx1"/>
              </a:solidFill>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0ED3CFAA-5549-4E07-89EB-A0C2E870D886}" type="slidenum">
              <a:rPr lang="en-GB" altLang="en-US" smtClean="0">
                <a:solidFill>
                  <a:schemeClr val="tx1"/>
                </a:solidFill>
                <a:latin typeface="Times New Roman" panose="02020603050405020304" pitchFamily="18" charset="0"/>
              </a:rPr>
              <a:pPr/>
              <a:t>45</a:t>
            </a:fld>
            <a:endParaRPr lang="en-GB" altLang="en-US" smtClean="0">
              <a:solidFill>
                <a:schemeClr val="tx1"/>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D82CBCB3-3BA4-4B03-8447-B0E6EBA679FC}" type="slidenum">
              <a:rPr lang="en-GB" altLang="en-US" smtClean="0">
                <a:solidFill>
                  <a:schemeClr val="tx1"/>
                </a:solidFill>
                <a:latin typeface="Times New Roman" panose="02020603050405020304" pitchFamily="18" charset="0"/>
              </a:rPr>
              <a:pPr/>
              <a:t>46</a:t>
            </a:fld>
            <a:endParaRPr lang="en-GB" altLang="en-US" smtClean="0">
              <a:solidFill>
                <a:schemeClr val="tx1"/>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1CE1EC06-667C-4DCD-B20B-7B5F1FE8B6AF}" type="slidenum">
              <a:rPr lang="en-GB" altLang="en-US" smtClean="0">
                <a:solidFill>
                  <a:schemeClr val="tx1"/>
                </a:solidFill>
                <a:latin typeface="Times New Roman" panose="02020603050405020304" pitchFamily="18" charset="0"/>
              </a:rPr>
              <a:pPr/>
              <a:t>47</a:t>
            </a:fld>
            <a:endParaRPr lang="en-GB" altLang="en-US" smtClean="0">
              <a:solidFill>
                <a:schemeClr val="tx1"/>
              </a:solidFill>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xfrm>
            <a:off x="957263" y="739775"/>
            <a:ext cx="4937125" cy="3702050"/>
          </a:xfrm>
          <a:ln/>
        </p:spPr>
      </p:sp>
      <p:sp>
        <p:nvSpPr>
          <p:cNvPr id="95236" name="Rectangle 3"/>
          <p:cNvSpPr>
            <a:spLocks noGrp="1" noChangeArrowheads="1"/>
          </p:cNvSpPr>
          <p:nvPr>
            <p:ph type="body" idx="1"/>
          </p:nvPr>
        </p:nvSpPr>
        <p:spPr>
          <a:xfrm>
            <a:off x="685800" y="4687888"/>
            <a:ext cx="5480050" cy="4441825"/>
          </a:xfrm>
          <a:noFill/>
        </p:spPr>
        <p:txBody>
          <a:bodyPr/>
          <a:lstStyle/>
          <a:p>
            <a:endParaRPr lang="en-GB"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48D51D3D-FDCF-4668-B48F-6E07D0D803AB}" type="slidenum">
              <a:rPr lang="en-GB" altLang="en-US" smtClean="0">
                <a:solidFill>
                  <a:schemeClr val="tx1"/>
                </a:solidFill>
                <a:latin typeface="Times New Roman" panose="02020603050405020304" pitchFamily="18" charset="0"/>
              </a:rPr>
              <a:pPr/>
              <a:t>5</a:t>
            </a:fld>
            <a:endParaRPr lang="en-GB" altLang="en-US" smtClean="0">
              <a:solidFill>
                <a:schemeClr val="tx1"/>
              </a:solidFill>
              <a:latin typeface="Times New Roman" panose="02020603050405020304"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AF6D047B-D569-43F0-BFB3-194AAD726AE7}" type="slidenum">
              <a:rPr lang="en-GB" altLang="en-US" smtClean="0">
                <a:solidFill>
                  <a:schemeClr val="tx1"/>
                </a:solidFill>
                <a:latin typeface="Times New Roman" panose="02020603050405020304" pitchFamily="18" charset="0"/>
              </a:rPr>
              <a:pPr/>
              <a:t>6</a:t>
            </a:fld>
            <a:endParaRPr lang="en-GB" altLang="en-US" smtClean="0">
              <a:solidFill>
                <a:schemeClr val="tx1"/>
              </a:solidFill>
              <a:latin typeface="Times New Roman" panose="02020603050405020304" pitchFamily="18"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1A953516-BFF9-45C3-BEB9-66163D26DFE6}" type="slidenum">
              <a:rPr lang="en-GB" altLang="en-US" smtClean="0">
                <a:solidFill>
                  <a:schemeClr val="tx1"/>
                </a:solidFill>
                <a:latin typeface="Times New Roman" panose="02020603050405020304" pitchFamily="18" charset="0"/>
              </a:rPr>
              <a:pPr/>
              <a:t>7</a:t>
            </a:fld>
            <a:endParaRPr lang="en-GB" altLang="en-US" smtClean="0">
              <a:solidFill>
                <a:schemeClr val="tx1"/>
              </a:solidFill>
              <a:latin typeface="Times New Roman" panose="02020603050405020304" pitchFamily="18"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D6AE64F1-C9D1-440D-BE8A-C59CBB13998F}" type="slidenum">
              <a:rPr lang="en-GB" altLang="en-US" smtClean="0">
                <a:solidFill>
                  <a:schemeClr val="tx1"/>
                </a:solidFill>
                <a:latin typeface="Times New Roman" panose="02020603050405020304" pitchFamily="18" charset="0"/>
              </a:rPr>
              <a:pPr/>
              <a:t>8</a:t>
            </a:fld>
            <a:endParaRPr lang="en-GB" altLang="en-US" smtClean="0">
              <a:solidFill>
                <a:schemeClr val="tx1"/>
              </a:solidFill>
              <a:latin typeface="Times New Roman" panose="02020603050405020304" pitchFamily="18"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12813">
              <a:defRPr>
                <a:solidFill>
                  <a:schemeClr val="bg1"/>
                </a:solidFill>
                <a:latin typeface="Arial" panose="020B0604020202020204" pitchFamily="34" charset="0"/>
              </a:defRPr>
            </a:lvl1pPr>
            <a:lvl2pPr marL="742950" indent="-285750" defTabSz="912813">
              <a:defRPr>
                <a:solidFill>
                  <a:schemeClr val="bg1"/>
                </a:solidFill>
                <a:latin typeface="Arial" panose="020B0604020202020204" pitchFamily="34" charset="0"/>
              </a:defRPr>
            </a:lvl2pPr>
            <a:lvl3pPr marL="1143000" indent="-228600" defTabSz="912813">
              <a:defRPr>
                <a:solidFill>
                  <a:schemeClr val="bg1"/>
                </a:solidFill>
                <a:latin typeface="Arial" panose="020B0604020202020204" pitchFamily="34" charset="0"/>
              </a:defRPr>
            </a:lvl3pPr>
            <a:lvl4pPr marL="1600200" indent="-228600" defTabSz="912813">
              <a:defRPr>
                <a:solidFill>
                  <a:schemeClr val="bg1"/>
                </a:solidFill>
                <a:latin typeface="Arial" panose="020B0604020202020204" pitchFamily="34" charset="0"/>
              </a:defRPr>
            </a:lvl4pPr>
            <a:lvl5pPr marL="2057400" indent="-228600" defTabSz="912813">
              <a:defRPr>
                <a:solidFill>
                  <a:schemeClr val="bg1"/>
                </a:solidFill>
                <a:latin typeface="Arial" panose="020B0604020202020204" pitchFamily="34" charset="0"/>
              </a:defRPr>
            </a:lvl5pPr>
            <a:lvl6pPr marL="2514600" indent="-228600" defTabSz="912813" eaLnBrk="0" fontAlgn="base" hangingPunct="0">
              <a:spcBef>
                <a:spcPct val="0"/>
              </a:spcBef>
              <a:spcAft>
                <a:spcPct val="0"/>
              </a:spcAft>
              <a:defRPr>
                <a:solidFill>
                  <a:schemeClr val="bg1"/>
                </a:solidFill>
                <a:latin typeface="Arial" panose="020B0604020202020204" pitchFamily="34" charset="0"/>
              </a:defRPr>
            </a:lvl6pPr>
            <a:lvl7pPr marL="2971800" indent="-228600" defTabSz="912813" eaLnBrk="0" fontAlgn="base" hangingPunct="0">
              <a:spcBef>
                <a:spcPct val="0"/>
              </a:spcBef>
              <a:spcAft>
                <a:spcPct val="0"/>
              </a:spcAft>
              <a:defRPr>
                <a:solidFill>
                  <a:schemeClr val="bg1"/>
                </a:solidFill>
                <a:latin typeface="Arial" panose="020B0604020202020204" pitchFamily="34" charset="0"/>
              </a:defRPr>
            </a:lvl7pPr>
            <a:lvl8pPr marL="3429000" indent="-228600" defTabSz="912813" eaLnBrk="0" fontAlgn="base" hangingPunct="0">
              <a:spcBef>
                <a:spcPct val="0"/>
              </a:spcBef>
              <a:spcAft>
                <a:spcPct val="0"/>
              </a:spcAft>
              <a:defRPr>
                <a:solidFill>
                  <a:schemeClr val="bg1"/>
                </a:solidFill>
                <a:latin typeface="Arial" panose="020B0604020202020204" pitchFamily="34" charset="0"/>
              </a:defRPr>
            </a:lvl8pPr>
            <a:lvl9pPr marL="3886200" indent="-228600" defTabSz="912813" eaLnBrk="0" fontAlgn="base" hangingPunct="0">
              <a:spcBef>
                <a:spcPct val="0"/>
              </a:spcBef>
              <a:spcAft>
                <a:spcPct val="0"/>
              </a:spcAft>
              <a:defRPr>
                <a:solidFill>
                  <a:schemeClr val="bg1"/>
                </a:solidFill>
                <a:latin typeface="Arial" panose="020B0604020202020204" pitchFamily="34" charset="0"/>
              </a:defRPr>
            </a:lvl9pPr>
          </a:lstStyle>
          <a:p>
            <a:fld id="{CBF1773D-B657-430F-BFF1-74BEC75C5713}" type="slidenum">
              <a:rPr lang="en-GB" altLang="en-US" smtClean="0">
                <a:solidFill>
                  <a:schemeClr val="tx1"/>
                </a:solidFill>
                <a:latin typeface="Times New Roman" panose="02020603050405020304" pitchFamily="18" charset="0"/>
              </a:rPr>
              <a:pPr/>
              <a:t>9</a:t>
            </a:fld>
            <a:endParaRPr lang="en-GB" altLang="en-US" smtClean="0">
              <a:solidFill>
                <a:schemeClr val="tx1"/>
              </a:solidFill>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E43179-2599-4BC5-8F77-B6893549B762}" type="slidenum">
              <a:rPr lang="en-US" altLang="en-US"/>
              <a:pPr>
                <a:defRPr/>
              </a:pPr>
              <a:t>‹#›</a:t>
            </a:fld>
            <a:endParaRPr lang="en-US" altLang="en-US"/>
          </a:p>
        </p:txBody>
      </p:sp>
    </p:spTree>
    <p:extLst>
      <p:ext uri="{BB962C8B-B14F-4D97-AF65-F5344CB8AC3E}">
        <p14:creationId xmlns:p14="http://schemas.microsoft.com/office/powerpoint/2010/main" val="211477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AE66F4-137F-47DA-8EF1-3D959CB3E423}" type="slidenum">
              <a:rPr lang="en-US" altLang="en-US"/>
              <a:pPr>
                <a:defRPr/>
              </a:pPr>
              <a:t>‹#›</a:t>
            </a:fld>
            <a:endParaRPr lang="en-US" altLang="en-US"/>
          </a:p>
        </p:txBody>
      </p:sp>
    </p:spTree>
    <p:extLst>
      <p:ext uri="{BB962C8B-B14F-4D97-AF65-F5344CB8AC3E}">
        <p14:creationId xmlns:p14="http://schemas.microsoft.com/office/powerpoint/2010/main" val="233400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9A18969-9463-4E5B-963A-B3AF60DC82D4}" type="slidenum">
              <a:rPr lang="en-US" altLang="en-US"/>
              <a:pPr>
                <a:defRPr/>
              </a:pPr>
              <a:t>‹#›</a:t>
            </a:fld>
            <a:endParaRPr lang="en-US" altLang="en-US"/>
          </a:p>
        </p:txBody>
      </p:sp>
    </p:spTree>
    <p:extLst>
      <p:ext uri="{BB962C8B-B14F-4D97-AF65-F5344CB8AC3E}">
        <p14:creationId xmlns:p14="http://schemas.microsoft.com/office/powerpoint/2010/main" val="81434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C48628A-18D4-45FB-86E7-5FCC5397A573}" type="slidenum">
              <a:rPr lang="en-US" altLang="en-US"/>
              <a:pPr>
                <a:defRPr/>
              </a:pPr>
              <a:t>‹#›</a:t>
            </a:fld>
            <a:endParaRPr lang="en-US" altLang="en-US"/>
          </a:p>
        </p:txBody>
      </p:sp>
    </p:spTree>
    <p:extLst>
      <p:ext uri="{BB962C8B-B14F-4D97-AF65-F5344CB8AC3E}">
        <p14:creationId xmlns:p14="http://schemas.microsoft.com/office/powerpoint/2010/main" val="3961568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3939E54-66EA-445A-AB62-DA578400C353}" type="slidenum">
              <a:rPr lang="en-US" altLang="en-US"/>
              <a:pPr>
                <a:defRPr/>
              </a:pPr>
              <a:t>‹#›</a:t>
            </a:fld>
            <a:endParaRPr lang="en-US" altLang="en-US"/>
          </a:p>
        </p:txBody>
      </p:sp>
    </p:spTree>
    <p:extLst>
      <p:ext uri="{BB962C8B-B14F-4D97-AF65-F5344CB8AC3E}">
        <p14:creationId xmlns:p14="http://schemas.microsoft.com/office/powerpoint/2010/main" val="4288377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A035524-AAC7-45E7-B10F-66D3409B9649}" type="slidenum">
              <a:rPr lang="en-US" altLang="en-US"/>
              <a:pPr>
                <a:defRPr/>
              </a:pPr>
              <a:t>‹#›</a:t>
            </a:fld>
            <a:endParaRPr lang="en-US" altLang="en-US"/>
          </a:p>
        </p:txBody>
      </p:sp>
    </p:spTree>
    <p:extLst>
      <p:ext uri="{BB962C8B-B14F-4D97-AF65-F5344CB8AC3E}">
        <p14:creationId xmlns:p14="http://schemas.microsoft.com/office/powerpoint/2010/main" val="363275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6FEC504-5693-4946-9AEC-E2FD09DEC33D}" type="slidenum">
              <a:rPr lang="en-US" altLang="en-US"/>
              <a:pPr>
                <a:defRPr/>
              </a:pPr>
              <a:t>‹#›</a:t>
            </a:fld>
            <a:endParaRPr lang="en-US" altLang="en-US"/>
          </a:p>
        </p:txBody>
      </p:sp>
    </p:spTree>
    <p:extLst>
      <p:ext uri="{BB962C8B-B14F-4D97-AF65-F5344CB8AC3E}">
        <p14:creationId xmlns:p14="http://schemas.microsoft.com/office/powerpoint/2010/main" val="202097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D4B4AD4-7ACA-4B3C-8D26-089D78A4D294}" type="slidenum">
              <a:rPr lang="en-US" altLang="en-US"/>
              <a:pPr>
                <a:defRPr/>
              </a:pPr>
              <a:t>‹#›</a:t>
            </a:fld>
            <a:endParaRPr lang="en-US" altLang="en-US"/>
          </a:p>
        </p:txBody>
      </p:sp>
    </p:spTree>
    <p:extLst>
      <p:ext uri="{BB962C8B-B14F-4D97-AF65-F5344CB8AC3E}">
        <p14:creationId xmlns:p14="http://schemas.microsoft.com/office/powerpoint/2010/main" val="3394792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1524315-79D6-4A99-8564-B71FA3E01014}" type="slidenum">
              <a:rPr lang="en-US" altLang="en-US"/>
              <a:pPr>
                <a:defRPr/>
              </a:pPr>
              <a:t>‹#›</a:t>
            </a:fld>
            <a:endParaRPr lang="en-US" altLang="en-US"/>
          </a:p>
        </p:txBody>
      </p:sp>
    </p:spTree>
    <p:extLst>
      <p:ext uri="{BB962C8B-B14F-4D97-AF65-F5344CB8AC3E}">
        <p14:creationId xmlns:p14="http://schemas.microsoft.com/office/powerpoint/2010/main" val="293594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0399666-CEA0-4686-B0BC-E7CBAC3DF94B}" type="slidenum">
              <a:rPr lang="en-US" altLang="en-US"/>
              <a:pPr>
                <a:defRPr/>
              </a:pPr>
              <a:t>‹#›</a:t>
            </a:fld>
            <a:endParaRPr lang="en-US" altLang="en-US"/>
          </a:p>
        </p:txBody>
      </p:sp>
    </p:spTree>
    <p:extLst>
      <p:ext uri="{BB962C8B-B14F-4D97-AF65-F5344CB8AC3E}">
        <p14:creationId xmlns:p14="http://schemas.microsoft.com/office/powerpoint/2010/main" val="2763180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170E04D-9B33-4CB4-8306-0A1020BD6BBA}" type="slidenum">
              <a:rPr lang="en-US" altLang="en-US"/>
              <a:pPr>
                <a:defRPr/>
              </a:pPr>
              <a:t>‹#›</a:t>
            </a:fld>
            <a:endParaRPr lang="en-US" altLang="en-US"/>
          </a:p>
        </p:txBody>
      </p:sp>
    </p:spTree>
    <p:extLst>
      <p:ext uri="{BB962C8B-B14F-4D97-AF65-F5344CB8AC3E}">
        <p14:creationId xmlns:p14="http://schemas.microsoft.com/office/powerpoint/2010/main" val="128925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anose="02020603050405020304" pitchFamily="18" charset="0"/>
              </a:defRPr>
            </a:lvl1pPr>
          </a:lstStyle>
          <a:p>
            <a:pPr>
              <a:defRPr/>
            </a:pPr>
            <a:fld id="{A5FCA26E-DCD0-448A-8E08-43BE01A57EC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ngswin.exe" TargetMode="External"/><Relationship Id="rId3" Type="http://schemas.openxmlformats.org/officeDocument/2006/relationships/notesSlide" Target="../notesSlides/notesSlide10.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6.wmf"/><Relationship Id="rId10" Type="http://schemas.openxmlformats.org/officeDocument/2006/relationships/image" Target="../media/image18.png"/><Relationship Id="rId4" Type="http://schemas.openxmlformats.org/officeDocument/2006/relationships/oleObject" Target="../embeddings/oleObject3.bin"/><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3.wmf"/><Relationship Id="rId3" Type="http://schemas.openxmlformats.org/officeDocument/2006/relationships/notesSlide" Target="../notesSlides/notesSlide11.xml"/><Relationship Id="rId7" Type="http://schemas.openxmlformats.org/officeDocument/2006/relationships/image" Target="../media/image20.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12.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1.wmf"/><Relationship Id="rId1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5.png"/><Relationship Id="rId5" Type="http://schemas.openxmlformats.org/officeDocument/2006/relationships/image" Target="../media/image24.w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6.bin"/><Relationship Id="rId3" Type="http://schemas.openxmlformats.org/officeDocument/2006/relationships/notesSlide" Target="../notesSlides/notesSlide18.xml"/><Relationship Id="rId7" Type="http://schemas.openxmlformats.org/officeDocument/2006/relationships/oleObject" Target="../embeddings/oleObject13.bin"/><Relationship Id="rId12"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image" Target="../media/image40.wmf"/><Relationship Id="rId1" Type="http://schemas.openxmlformats.org/officeDocument/2006/relationships/vmlDrawing" Target="../drawings/vmlDrawing5.vml"/><Relationship Id="rId6" Type="http://schemas.openxmlformats.org/officeDocument/2006/relationships/image" Target="../media/image33.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39.wmf"/><Relationship Id="rId10" Type="http://schemas.openxmlformats.org/officeDocument/2006/relationships/image" Target="../media/image35.wmf"/><Relationship Id="rId4" Type="http://schemas.openxmlformats.org/officeDocument/2006/relationships/image" Target="../media/image38.png"/><Relationship Id="rId9" Type="http://schemas.openxmlformats.org/officeDocument/2006/relationships/oleObject" Target="../embeddings/oleObject14.bin"/><Relationship Id="rId14" Type="http://schemas.openxmlformats.org/officeDocument/2006/relationships/image" Target="../media/image37.wmf"/></Relationships>
</file>

<file path=ppt/slides/_rels/slide2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9.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oleObject" Target="../embeddings/oleObject17.bin"/><Relationship Id="rId10" Type="http://schemas.openxmlformats.org/officeDocument/2006/relationships/image" Target="../media/image44.wmf"/><Relationship Id="rId4" Type="http://schemas.openxmlformats.org/officeDocument/2006/relationships/image" Target="../media/image38.png"/><Relationship Id="rId9" Type="http://schemas.openxmlformats.org/officeDocument/2006/relationships/image" Target="../media/image43.wm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3.xml"/><Relationship Id="rId7" Type="http://schemas.openxmlformats.org/officeDocument/2006/relationships/image" Target="../media/image51.wmf"/><Relationship Id="rId12"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oleObject" Target="../embeddings/oleObject22.bin"/><Relationship Id="rId5" Type="http://schemas.openxmlformats.org/officeDocument/2006/relationships/image" Target="../media/image50.wmf"/><Relationship Id="rId10" Type="http://schemas.openxmlformats.org/officeDocument/2006/relationships/image" Target="../media/image54.png"/><Relationship Id="rId4" Type="http://schemas.openxmlformats.org/officeDocument/2006/relationships/oleObject" Target="../embeddings/oleObject19.bin"/><Relationship Id="rId9" Type="http://schemas.openxmlformats.org/officeDocument/2006/relationships/image" Target="../media/image52.wmf"/></Relationships>
</file>

<file path=ppt/slides/_rels/slide26.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3.bin"/><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image" Target="../media/image59.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4.xml"/><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0.wmf"/><Relationship Id="rId5" Type="http://schemas.openxmlformats.org/officeDocument/2006/relationships/oleObject" Target="../embeddings/oleObject24.bin"/><Relationship Id="rId4" Type="http://schemas.openxmlformats.org/officeDocument/2006/relationships/image" Target="../media/image61.png"/><Relationship Id="rId9" Type="http://schemas.openxmlformats.org/officeDocument/2006/relationships/image" Target="../media/image52.wmf"/></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26.bin"/><Relationship Id="rId4" Type="http://schemas.openxmlformats.org/officeDocument/2006/relationships/image" Target="../media/image79.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4.wmf"/><Relationship Id="rId5" Type="http://schemas.openxmlformats.org/officeDocument/2006/relationships/oleObject" Target="../embeddings/oleObject27.bin"/><Relationship Id="rId4" Type="http://schemas.openxmlformats.org/officeDocument/2006/relationships/image" Target="../media/image8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3.jpeg"/><Relationship Id="rId5" Type="http://schemas.openxmlformats.org/officeDocument/2006/relationships/image" Target="../media/image24.wmf"/><Relationship Id="rId4" Type="http://schemas.openxmlformats.org/officeDocument/2006/relationships/oleObject" Target="../embeddings/oleObject28.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ngswin.exe" TargetMode="External"/><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10"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209E1B7-4A79-4B8B-9F43-788B0B9F32E0}" type="slidenum">
              <a:rPr lang="en-US" altLang="en-US" sz="1400" smtClean="0"/>
              <a:pPr>
                <a:spcBef>
                  <a:spcPct val="0"/>
                </a:spcBef>
                <a:buFontTx/>
                <a:buNone/>
              </a:pPr>
              <a:t>1</a:t>
            </a:fld>
            <a:endParaRPr lang="en-US" altLang="en-US" sz="1400" smtClean="0"/>
          </a:p>
        </p:txBody>
      </p:sp>
      <p:sp>
        <p:nvSpPr>
          <p:cNvPr id="4099" name="Rectangle 2"/>
          <p:cNvSpPr>
            <a:spLocks noGrp="1" noChangeArrowheads="1"/>
          </p:cNvSpPr>
          <p:nvPr>
            <p:ph type="title"/>
          </p:nvPr>
        </p:nvSpPr>
        <p:spPr>
          <a:xfrm>
            <a:off x="539750" y="958850"/>
            <a:ext cx="7867650" cy="476250"/>
          </a:xfrm>
        </p:spPr>
        <p:txBody>
          <a:bodyPr/>
          <a:lstStyle/>
          <a:p>
            <a:r>
              <a:rPr lang="en-US" altLang="en-US" i="1" smtClean="0">
                <a:solidFill>
                  <a:schemeClr val="bg1"/>
                </a:solidFill>
                <a:latin typeface="Arial" panose="020B0604020202020204" pitchFamily="34" charset="0"/>
              </a:rPr>
              <a:t>How and why neurons fire</a:t>
            </a:r>
            <a:endParaRPr lang="en-US" altLang="en-US" i="1" smtClean="0"/>
          </a:p>
        </p:txBody>
      </p:sp>
      <p:pic>
        <p:nvPicPr>
          <p:cNvPr id="4100" name="Picture 14"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844675"/>
            <a:ext cx="34448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E142F89-18B9-4DA2-9F12-2B6B7BA037E1}" type="slidenum">
              <a:rPr lang="en-US" altLang="en-US" sz="1400" smtClean="0"/>
              <a:pPr>
                <a:spcBef>
                  <a:spcPct val="0"/>
                </a:spcBef>
                <a:buFontTx/>
                <a:buNone/>
              </a:pPr>
              <a:t>10</a:t>
            </a:fld>
            <a:endParaRPr lang="en-US" altLang="en-US" sz="1400" smtClean="0"/>
          </a:p>
        </p:txBody>
      </p:sp>
      <p:sp>
        <p:nvSpPr>
          <p:cNvPr id="174082" name="Rectangle 2"/>
          <p:cNvSpPr>
            <a:spLocks noGrp="1" noChangeArrowheads="1"/>
          </p:cNvSpPr>
          <p:nvPr>
            <p:ph type="title"/>
          </p:nvPr>
        </p:nvSpPr>
        <p:spPr>
          <a:xfrm>
            <a:off x="533400" y="381000"/>
            <a:ext cx="5334000" cy="533400"/>
          </a:xfrm>
        </p:spPr>
        <p:txBody>
          <a:bodyPr/>
          <a:lstStyle/>
          <a:p>
            <a:pPr algn="l"/>
            <a:r>
              <a:rPr lang="en-US" altLang="en-US" sz="2000" i="1" smtClean="0">
                <a:solidFill>
                  <a:schemeClr val="bg1"/>
                </a:solidFill>
                <a:latin typeface="Arial" panose="020B0604020202020204" pitchFamily="34" charset="0"/>
              </a:rPr>
              <a:t>Goldman-Hodgkin-Katz equation:</a:t>
            </a:r>
            <a:endParaRPr lang="en-US" altLang="en-US" i="1" smtClean="0"/>
          </a:p>
        </p:txBody>
      </p:sp>
      <p:graphicFrame>
        <p:nvGraphicFramePr>
          <p:cNvPr id="174083" name="Object 3"/>
          <p:cNvGraphicFramePr>
            <a:graphicFrameLocks noChangeAspect="1"/>
          </p:cNvGraphicFramePr>
          <p:nvPr/>
        </p:nvGraphicFramePr>
        <p:xfrm>
          <a:off x="336550" y="3500438"/>
          <a:ext cx="5362575" cy="911225"/>
        </p:xfrm>
        <a:graphic>
          <a:graphicData uri="http://schemas.openxmlformats.org/presentationml/2006/ole">
            <mc:AlternateContent xmlns:mc="http://schemas.openxmlformats.org/markup-compatibility/2006">
              <mc:Choice xmlns:v="urn:schemas-microsoft-com:vml" Requires="v">
                <p:oleObj spid="_x0000_s24592" name="Formel" r:id="rId4" imgW="2692400" imgH="457200" progId="Equation.3">
                  <p:embed/>
                </p:oleObj>
              </mc:Choice>
              <mc:Fallback>
                <p:oleObj name="Formel" r:id="rId4" imgW="269240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 y="3500438"/>
                        <a:ext cx="536257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085" name="Object 5"/>
          <p:cNvGraphicFramePr>
            <a:graphicFrameLocks noGrp="1" noChangeAspect="1"/>
          </p:cNvGraphicFramePr>
          <p:nvPr>
            <p:ph idx="1"/>
          </p:nvPr>
        </p:nvGraphicFramePr>
        <p:xfrm>
          <a:off x="336550" y="5011738"/>
          <a:ext cx="5375275" cy="871537"/>
        </p:xfrm>
        <a:graphic>
          <a:graphicData uri="http://schemas.openxmlformats.org/presentationml/2006/ole">
            <mc:AlternateContent xmlns:mc="http://schemas.openxmlformats.org/markup-compatibility/2006">
              <mc:Choice xmlns:v="urn:schemas-microsoft-com:vml" Requires="v">
                <p:oleObj spid="_x0000_s24593" name="Formel" r:id="rId6" imgW="2819400" imgH="457200" progId="Equation.3">
                  <p:embed/>
                </p:oleObj>
              </mc:Choice>
              <mc:Fallback>
                <p:oleObj name="Formel" r:id="rId6" imgW="2819400" imgH="457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50" y="5011738"/>
                        <a:ext cx="5375275"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087" name="Text Box 7"/>
          <p:cNvSpPr txBox="1">
            <a:spLocks noChangeArrowheads="1"/>
          </p:cNvSpPr>
          <p:nvPr/>
        </p:nvSpPr>
        <p:spPr bwMode="auto">
          <a:xfrm>
            <a:off x="323850" y="4722813"/>
            <a:ext cx="1511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For T=37°C:</a:t>
            </a:r>
            <a:endParaRPr lang="en-US" altLang="en-US" sz="1600" b="1">
              <a:solidFill>
                <a:schemeClr val="bg1"/>
              </a:solidFill>
              <a:latin typeface="Arial" panose="020B0604020202020204" pitchFamily="34" charset="0"/>
            </a:endParaRPr>
          </a:p>
        </p:txBody>
      </p:sp>
      <p:sp>
        <p:nvSpPr>
          <p:cNvPr id="174107" name="Text Box 27"/>
          <p:cNvSpPr txBox="1">
            <a:spLocks noChangeArrowheads="1"/>
          </p:cNvSpPr>
          <p:nvPr/>
        </p:nvSpPr>
        <p:spPr bwMode="auto">
          <a:xfrm>
            <a:off x="6804025" y="5661025"/>
            <a:ext cx="16557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hlinkClick r:id="rId8" action="ppaction://hlinkfile"/>
              </a:rPr>
              <a:t>(simulation)</a:t>
            </a:r>
            <a:endParaRPr lang="en-US" altLang="en-US" sz="1800" b="1">
              <a:solidFill>
                <a:srgbClr val="CC0000"/>
              </a:solidFill>
              <a:latin typeface="Arial" panose="020B0604020202020204" pitchFamily="34" charset="0"/>
            </a:endParaRPr>
          </a:p>
        </p:txBody>
      </p:sp>
      <p:pic>
        <p:nvPicPr>
          <p:cNvPr id="24584" name="Picture 28"/>
          <p:cNvPicPr>
            <a:picLocks noChangeAspect="1" noChangeArrowheads="1"/>
          </p:cNvPicPr>
          <p:nvPr/>
        </p:nvPicPr>
        <p:blipFill>
          <a:blip r:embed="rId9">
            <a:extLst>
              <a:ext uri="{28A0092B-C50C-407E-A947-70E740481C1C}">
                <a14:useLocalDpi xmlns:a14="http://schemas.microsoft.com/office/drawing/2010/main" val="0"/>
              </a:ext>
            </a:extLst>
          </a:blip>
          <a:srcRect l="4016" t="26772" r="4903" b="24409"/>
          <a:stretch>
            <a:fillRect/>
          </a:stretch>
        </p:blipFill>
        <p:spPr bwMode="auto">
          <a:xfrm>
            <a:off x="323850" y="1052513"/>
            <a:ext cx="489585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29" descr="ionsDist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975" y="908050"/>
            <a:ext cx="36290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6" name="Rectangle 30"/>
          <p:cNvSpPr>
            <a:spLocks noChangeArrowheads="1"/>
          </p:cNvSpPr>
          <p:nvPr/>
        </p:nvSpPr>
        <p:spPr bwMode="auto">
          <a:xfrm>
            <a:off x="5946775" y="476250"/>
            <a:ext cx="295751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i="1">
                <a:solidFill>
                  <a:schemeClr val="bg1"/>
                </a:solidFill>
                <a:latin typeface="Arial" panose="020B0604020202020204" pitchFamily="34" charset="0"/>
              </a:rPr>
              <a:t>For a muscle cell</a:t>
            </a:r>
            <a:endParaRPr lang="en-US" altLang="en-US" sz="4400" i="1">
              <a:solidFill>
                <a:schemeClr val="tx2"/>
              </a:solidFill>
            </a:endParaRPr>
          </a:p>
        </p:txBody>
      </p:sp>
      <p:sp>
        <p:nvSpPr>
          <p:cNvPr id="174111" name="Rectangle 31"/>
          <p:cNvSpPr>
            <a:spLocks noChangeArrowheads="1"/>
          </p:cNvSpPr>
          <p:nvPr/>
        </p:nvSpPr>
        <p:spPr bwMode="auto">
          <a:xfrm>
            <a:off x="5867400" y="3860800"/>
            <a:ext cx="2916238"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rgbClr val="CC0000"/>
                </a:solidFill>
                <a:latin typeface="Arial" panose="020B0604020202020204" pitchFamily="34" charset="0"/>
              </a:rPr>
              <a:t>Applies only when </a:t>
            </a:r>
            <a:r>
              <a:rPr lang="en-US" altLang="en-US" sz="2000" i="1">
                <a:solidFill>
                  <a:srgbClr val="CC0000"/>
                </a:solidFill>
                <a:latin typeface="Arial" panose="020B0604020202020204" pitchFamily="34" charset="0"/>
              </a:rPr>
              <a:t>V</a:t>
            </a:r>
            <a:r>
              <a:rPr lang="en-US" altLang="en-US" sz="1400" i="1">
                <a:solidFill>
                  <a:srgbClr val="CC0000"/>
                </a:solidFill>
                <a:latin typeface="Arial" panose="020B0604020202020204" pitchFamily="34" charset="0"/>
              </a:rPr>
              <a:t>m</a:t>
            </a:r>
            <a:r>
              <a:rPr lang="en-US" altLang="en-US" sz="2000">
                <a:solidFill>
                  <a:srgbClr val="CC0000"/>
                </a:solidFill>
                <a:latin typeface="Arial" panose="020B0604020202020204" pitchFamily="34" charset="0"/>
              </a:rPr>
              <a:t> is not changing!</a:t>
            </a:r>
            <a:endParaRPr lang="en-US" altLang="en-US" sz="44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blinds(horizontal)">
                                      <p:cBhvr>
                                        <p:cTn id="7" dur="500"/>
                                        <p:tgtEl>
                                          <p:spTgt spid="174082"/>
                                        </p:tgtEl>
                                      </p:cBhvr>
                                    </p:animEffect>
                                  </p:childTnLst>
                                </p:cTn>
                              </p:par>
                              <p:par>
                                <p:cTn id="8" presetID="3" presetClass="entr" presetSubtype="10" fill="hold" nodeType="withEffect">
                                  <p:stCondLst>
                                    <p:cond delay="0"/>
                                  </p:stCondLst>
                                  <p:childTnLst>
                                    <p:set>
                                      <p:cBhvr>
                                        <p:cTn id="9" dur="1" fill="hold">
                                          <p:stCondLst>
                                            <p:cond delay="0"/>
                                          </p:stCondLst>
                                        </p:cTn>
                                        <p:tgtEl>
                                          <p:spTgt spid="174083"/>
                                        </p:tgtEl>
                                        <p:attrNameLst>
                                          <p:attrName>style.visibility</p:attrName>
                                        </p:attrNameLst>
                                      </p:cBhvr>
                                      <p:to>
                                        <p:strVal val="visible"/>
                                      </p:to>
                                    </p:set>
                                    <p:animEffect transition="in" filter="blinds(horizontal)">
                                      <p:cBhvr>
                                        <p:cTn id="10" dur="500"/>
                                        <p:tgtEl>
                                          <p:spTgt spid="17408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74087"/>
                                        </p:tgtEl>
                                        <p:attrNameLst>
                                          <p:attrName>style.visibility</p:attrName>
                                        </p:attrNameLst>
                                      </p:cBhvr>
                                      <p:to>
                                        <p:strVal val="visible"/>
                                      </p:to>
                                    </p:set>
                                    <p:anim calcmode="lin" valueType="num">
                                      <p:cBhvr additive="base">
                                        <p:cTn id="15" dur="500" fill="hold"/>
                                        <p:tgtEl>
                                          <p:spTgt spid="174087"/>
                                        </p:tgtEl>
                                        <p:attrNameLst>
                                          <p:attrName>ppt_x</p:attrName>
                                        </p:attrNameLst>
                                      </p:cBhvr>
                                      <p:tavLst>
                                        <p:tav tm="0">
                                          <p:val>
                                            <p:strVal val="#ppt_x"/>
                                          </p:val>
                                        </p:tav>
                                        <p:tav tm="100000">
                                          <p:val>
                                            <p:strVal val="#ppt_x"/>
                                          </p:val>
                                        </p:tav>
                                      </p:tavLst>
                                    </p:anim>
                                    <p:anim calcmode="lin" valueType="num">
                                      <p:cBhvr additive="base">
                                        <p:cTn id="16" dur="500" fill="hold"/>
                                        <p:tgtEl>
                                          <p:spTgt spid="1740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4085"/>
                                        </p:tgtEl>
                                        <p:attrNameLst>
                                          <p:attrName>style.visibility</p:attrName>
                                        </p:attrNameLst>
                                      </p:cBhvr>
                                      <p:to>
                                        <p:strVal val="visible"/>
                                      </p:to>
                                    </p:set>
                                    <p:anim calcmode="lin" valueType="num">
                                      <p:cBhvr additive="base">
                                        <p:cTn id="19" dur="500" fill="hold"/>
                                        <p:tgtEl>
                                          <p:spTgt spid="174085"/>
                                        </p:tgtEl>
                                        <p:attrNameLst>
                                          <p:attrName>ppt_x</p:attrName>
                                        </p:attrNameLst>
                                      </p:cBhvr>
                                      <p:tavLst>
                                        <p:tav tm="0">
                                          <p:val>
                                            <p:strVal val="#ppt_x"/>
                                          </p:val>
                                        </p:tav>
                                        <p:tav tm="100000">
                                          <p:val>
                                            <p:strVal val="#ppt_x"/>
                                          </p:val>
                                        </p:tav>
                                      </p:tavLst>
                                    </p:anim>
                                    <p:anim calcmode="lin" valueType="num">
                                      <p:cBhvr additive="base">
                                        <p:cTn id="20" dur="500" fill="hold"/>
                                        <p:tgtEl>
                                          <p:spTgt spid="17408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4107"/>
                                        </p:tgtEl>
                                        <p:attrNameLst>
                                          <p:attrName>style.visibility</p:attrName>
                                        </p:attrNameLst>
                                      </p:cBhvr>
                                      <p:to>
                                        <p:strVal val="visible"/>
                                      </p:to>
                                    </p:set>
                                    <p:anim calcmode="lin" valueType="num">
                                      <p:cBhvr additive="base">
                                        <p:cTn id="25" dur="500" fill="hold"/>
                                        <p:tgtEl>
                                          <p:spTgt spid="174107"/>
                                        </p:tgtEl>
                                        <p:attrNameLst>
                                          <p:attrName>ppt_x</p:attrName>
                                        </p:attrNameLst>
                                      </p:cBhvr>
                                      <p:tavLst>
                                        <p:tav tm="0">
                                          <p:val>
                                            <p:strVal val="#ppt_x"/>
                                          </p:val>
                                        </p:tav>
                                        <p:tav tm="100000">
                                          <p:val>
                                            <p:strVal val="#ppt_x"/>
                                          </p:val>
                                        </p:tav>
                                      </p:tavLst>
                                    </p:anim>
                                    <p:anim calcmode="lin" valueType="num">
                                      <p:cBhvr additive="base">
                                        <p:cTn id="26" dur="500" fill="hold"/>
                                        <p:tgtEl>
                                          <p:spTgt spid="17410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4111"/>
                                        </p:tgtEl>
                                        <p:attrNameLst>
                                          <p:attrName>style.visibility</p:attrName>
                                        </p:attrNameLst>
                                      </p:cBhvr>
                                      <p:to>
                                        <p:strVal val="visible"/>
                                      </p:to>
                                    </p:set>
                                    <p:animEffect transition="in" filter="blinds(horizontal)">
                                      <p:cBhvr>
                                        <p:cTn id="31" dur="500"/>
                                        <p:tgtEl>
                                          <p:spTgt spid="174111"/>
                                        </p:tgtEl>
                                      </p:cBhvr>
                                    </p:animEffect>
                                  </p:childTnLst>
                                </p:cTn>
                              </p:par>
                            </p:childTnLst>
                          </p:cTn>
                        </p:par>
                        <p:par>
                          <p:cTn id="32" fill="hold" nodeType="afterGroup">
                            <p:stCondLst>
                              <p:cond delay="500"/>
                            </p:stCondLst>
                            <p:childTnLst>
                              <p:par>
                                <p:cTn id="33" presetID="5" presetClass="emph" presetSubtype="1" grpId="1" nodeType="afterEffect">
                                  <p:stCondLst>
                                    <p:cond delay="0"/>
                                  </p:stCondLst>
                                  <p:childTnLst>
                                    <p:set>
                                      <p:cBhvr override="childStyle">
                                        <p:cTn id="34" dur="indefinite"/>
                                        <p:tgtEl>
                                          <p:spTgt spid="174111"/>
                                        </p:tgtEl>
                                        <p:attrNameLst>
                                          <p:attrName>style.fontStyle</p:attrName>
                                        </p:attrNameLst>
                                      </p:cBhvr>
                                      <p:to>
                                        <p:strVal val="normal"/>
                                      </p:to>
                                    </p:set>
                                    <p:set>
                                      <p:cBhvr override="childStyle">
                                        <p:cTn id="35" dur="indefinite"/>
                                        <p:tgtEl>
                                          <p:spTgt spid="174111"/>
                                        </p:tgtEl>
                                        <p:attrNameLst>
                                          <p:attrName>style.fontWeight</p:attrName>
                                        </p:attrNameLst>
                                      </p:cBhvr>
                                      <p:to>
                                        <p:strVal val="bold"/>
                                      </p:to>
                                    </p:set>
                                    <p:set>
                                      <p:cBhvr override="childStyle">
                                        <p:cTn id="36" dur="indefinite"/>
                                        <p:tgtEl>
                                          <p:spTgt spid="174111"/>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7" grpId="0"/>
      <p:bldP spid="174107" grpId="0"/>
      <p:bldP spid="174111" grpId="0"/>
      <p:bldP spid="174111"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D88BEC0-4B0A-4B1B-8B28-CF8D118753A8}" type="slidenum">
              <a:rPr lang="en-US" altLang="en-US" sz="1400" smtClean="0"/>
              <a:pPr>
                <a:spcBef>
                  <a:spcPct val="0"/>
                </a:spcBef>
                <a:buFontTx/>
                <a:buNone/>
              </a:pPr>
              <a:t>11</a:t>
            </a:fld>
            <a:endParaRPr lang="en-US" altLang="en-US" sz="1400" smtClean="0"/>
          </a:p>
        </p:txBody>
      </p:sp>
      <p:sp>
        <p:nvSpPr>
          <p:cNvPr id="26627" name="Rectangle 2"/>
          <p:cNvSpPr>
            <a:spLocks noGrp="1" noChangeArrowheads="1"/>
          </p:cNvSpPr>
          <p:nvPr>
            <p:ph type="title"/>
          </p:nvPr>
        </p:nvSpPr>
        <p:spPr>
          <a:xfrm>
            <a:off x="533400" y="381000"/>
            <a:ext cx="5334000" cy="533400"/>
          </a:xfrm>
        </p:spPr>
        <p:txBody>
          <a:bodyPr/>
          <a:lstStyle/>
          <a:p>
            <a:pPr algn="l"/>
            <a:r>
              <a:rPr lang="en-US" altLang="en-US" sz="2000" i="1" smtClean="0">
                <a:solidFill>
                  <a:schemeClr val="bg1"/>
                </a:solidFill>
                <a:latin typeface="Arial" panose="020B0604020202020204" pitchFamily="34" charset="0"/>
              </a:rPr>
              <a:t>From permeability to conductance:</a:t>
            </a:r>
            <a:endParaRPr lang="en-US" altLang="en-US" i="1" smtClean="0"/>
          </a:p>
        </p:txBody>
      </p:sp>
      <p:sp>
        <p:nvSpPr>
          <p:cNvPr id="206853" name="Text Box 5"/>
          <p:cNvSpPr txBox="1">
            <a:spLocks noChangeArrowheads="1"/>
          </p:cNvSpPr>
          <p:nvPr/>
        </p:nvSpPr>
        <p:spPr bwMode="auto">
          <a:xfrm>
            <a:off x="323850" y="2205038"/>
            <a:ext cx="2735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In other terms:</a:t>
            </a:r>
            <a:endParaRPr lang="en-US" altLang="en-US" sz="1600" b="1">
              <a:solidFill>
                <a:schemeClr val="bg1"/>
              </a:solidFill>
              <a:latin typeface="Arial" panose="020B0604020202020204" pitchFamily="34" charset="0"/>
            </a:endParaRPr>
          </a:p>
        </p:txBody>
      </p:sp>
      <p:graphicFrame>
        <p:nvGraphicFramePr>
          <p:cNvPr id="26629" name="Object 9"/>
          <p:cNvGraphicFramePr>
            <a:graphicFrameLocks noChangeAspect="1"/>
          </p:cNvGraphicFramePr>
          <p:nvPr/>
        </p:nvGraphicFramePr>
        <p:xfrm>
          <a:off x="336550" y="1052513"/>
          <a:ext cx="5362575" cy="911225"/>
        </p:xfrm>
        <a:graphic>
          <a:graphicData uri="http://schemas.openxmlformats.org/presentationml/2006/ole">
            <mc:AlternateContent xmlns:mc="http://schemas.openxmlformats.org/markup-compatibility/2006">
              <mc:Choice xmlns:v="urn:schemas-microsoft-com:vml" Requires="v">
                <p:oleObj spid="_x0000_s26655" name="Formel" r:id="rId4" imgW="2692400" imgH="457200" progId="Equation.3">
                  <p:embed/>
                </p:oleObj>
              </mc:Choice>
              <mc:Fallback>
                <p:oleObj name="Formel" r:id="rId4" imgW="2692400" imgH="4572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 y="1052513"/>
                        <a:ext cx="536257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58" name="Object 10"/>
          <p:cNvGraphicFramePr>
            <a:graphicFrameLocks noChangeAspect="1"/>
          </p:cNvGraphicFramePr>
          <p:nvPr/>
        </p:nvGraphicFramePr>
        <p:xfrm>
          <a:off x="360363" y="2636838"/>
          <a:ext cx="4151312" cy="455612"/>
        </p:xfrm>
        <a:graphic>
          <a:graphicData uri="http://schemas.openxmlformats.org/presentationml/2006/ole">
            <mc:AlternateContent xmlns:mc="http://schemas.openxmlformats.org/markup-compatibility/2006">
              <mc:Choice xmlns:v="urn:schemas-microsoft-com:vml" Requires="v">
                <p:oleObj spid="_x0000_s26656" name="Formel" r:id="rId6" imgW="2082800" imgH="228600" progId="Equation.3">
                  <p:embed/>
                </p:oleObj>
              </mc:Choice>
              <mc:Fallback>
                <p:oleObj name="Formel" r:id="rId6" imgW="2082800" imgH="228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363" y="2636838"/>
                        <a:ext cx="41513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60" name="Object 12"/>
          <p:cNvGraphicFramePr>
            <a:graphicFrameLocks noChangeAspect="1"/>
          </p:cNvGraphicFramePr>
          <p:nvPr/>
        </p:nvGraphicFramePr>
        <p:xfrm>
          <a:off x="4859338" y="4005263"/>
          <a:ext cx="2151062" cy="454025"/>
        </p:xfrm>
        <a:graphic>
          <a:graphicData uri="http://schemas.openxmlformats.org/presentationml/2006/ole">
            <mc:AlternateContent xmlns:mc="http://schemas.openxmlformats.org/markup-compatibility/2006">
              <mc:Choice xmlns:v="urn:schemas-microsoft-com:vml" Requires="v">
                <p:oleObj spid="_x0000_s26657" name="Formel" r:id="rId8" imgW="1079500" imgH="228600" progId="Equation.3">
                  <p:embed/>
                </p:oleObj>
              </mc:Choice>
              <mc:Fallback>
                <p:oleObj name="Formel" r:id="rId8" imgW="107950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9338" y="4005263"/>
                        <a:ext cx="2151062"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61" name="Object 13"/>
          <p:cNvGraphicFramePr>
            <a:graphicFrameLocks noChangeAspect="1"/>
          </p:cNvGraphicFramePr>
          <p:nvPr/>
        </p:nvGraphicFramePr>
        <p:xfrm>
          <a:off x="323850" y="3789363"/>
          <a:ext cx="3744913" cy="860425"/>
        </p:xfrm>
        <a:graphic>
          <a:graphicData uri="http://schemas.openxmlformats.org/presentationml/2006/ole">
            <mc:AlternateContent xmlns:mc="http://schemas.openxmlformats.org/markup-compatibility/2006">
              <mc:Choice xmlns:v="urn:schemas-microsoft-com:vml" Requires="v">
                <p:oleObj spid="_x0000_s26658" name="Formel" r:id="rId10" imgW="1879600" imgH="431800" progId="Equation.3">
                  <p:embed/>
                </p:oleObj>
              </mc:Choice>
              <mc:Fallback>
                <p:oleObj name="Formel" r:id="rId10" imgW="1879600" imgH="4318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3789363"/>
                        <a:ext cx="3744913"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62" name="Object 14"/>
          <p:cNvGraphicFramePr>
            <a:graphicFrameLocks noChangeAspect="1"/>
          </p:cNvGraphicFramePr>
          <p:nvPr/>
        </p:nvGraphicFramePr>
        <p:xfrm>
          <a:off x="2268538" y="5373688"/>
          <a:ext cx="1695450" cy="835025"/>
        </p:xfrm>
        <a:graphic>
          <a:graphicData uri="http://schemas.openxmlformats.org/presentationml/2006/ole">
            <mc:AlternateContent xmlns:mc="http://schemas.openxmlformats.org/markup-compatibility/2006">
              <mc:Choice xmlns:v="urn:schemas-microsoft-com:vml" Requires="v">
                <p:oleObj spid="_x0000_s26659" name="Formel" r:id="rId12" imgW="850531" imgH="418918" progId="Equation.3">
                  <p:embed/>
                </p:oleObj>
              </mc:Choice>
              <mc:Fallback>
                <p:oleObj name="Formel" r:id="rId12" imgW="850531" imgH="418918"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8538" y="5373688"/>
                        <a:ext cx="169545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863" name="Object 15"/>
          <p:cNvGraphicFramePr>
            <a:graphicFrameLocks noChangeAspect="1"/>
          </p:cNvGraphicFramePr>
          <p:nvPr/>
        </p:nvGraphicFramePr>
        <p:xfrm>
          <a:off x="6300788" y="2568575"/>
          <a:ext cx="2001837" cy="860425"/>
        </p:xfrm>
        <a:graphic>
          <a:graphicData uri="http://schemas.openxmlformats.org/presentationml/2006/ole">
            <mc:AlternateContent xmlns:mc="http://schemas.openxmlformats.org/markup-compatibility/2006">
              <mc:Choice xmlns:v="urn:schemas-microsoft-com:vml" Requires="v">
                <p:oleObj spid="_x0000_s26660" name="Formel" r:id="rId14" imgW="1002865" imgH="431613" progId="Equation.3">
                  <p:embed/>
                </p:oleObj>
              </mc:Choice>
              <mc:Fallback>
                <p:oleObj name="Formel" r:id="rId14" imgW="1002865" imgH="431613" progId="Equation.3">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00788" y="2568575"/>
                        <a:ext cx="2001837"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864" name="Oval 16"/>
          <p:cNvSpPr>
            <a:spLocks noChangeArrowheads="1"/>
          </p:cNvSpPr>
          <p:nvPr/>
        </p:nvSpPr>
        <p:spPr bwMode="auto">
          <a:xfrm>
            <a:off x="3348038" y="2565400"/>
            <a:ext cx="647700" cy="647700"/>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206865" name="Oval 17"/>
          <p:cNvSpPr>
            <a:spLocks noChangeArrowheads="1"/>
          </p:cNvSpPr>
          <p:nvPr/>
        </p:nvSpPr>
        <p:spPr bwMode="auto">
          <a:xfrm>
            <a:off x="2051050" y="2492375"/>
            <a:ext cx="647700" cy="647700"/>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206867" name="Oval 19"/>
          <p:cNvSpPr>
            <a:spLocks noChangeArrowheads="1"/>
          </p:cNvSpPr>
          <p:nvPr/>
        </p:nvSpPr>
        <p:spPr bwMode="auto">
          <a:xfrm>
            <a:off x="900113" y="2492375"/>
            <a:ext cx="647700" cy="647700"/>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206868" name="Text Box 20"/>
          <p:cNvSpPr txBox="1">
            <a:spLocks noChangeArrowheads="1"/>
          </p:cNvSpPr>
          <p:nvPr/>
        </p:nvSpPr>
        <p:spPr bwMode="auto">
          <a:xfrm>
            <a:off x="5867400" y="2205038"/>
            <a:ext cx="2735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rPr>
              <a:t>Nernst potential:</a:t>
            </a:r>
            <a:endParaRPr lang="en-US" altLang="en-US" sz="1600" b="1">
              <a:solidFill>
                <a:srgbClr val="CC0000"/>
              </a:solidFill>
              <a:latin typeface="Arial" panose="020B0604020202020204" pitchFamily="34" charset="0"/>
            </a:endParaRPr>
          </a:p>
        </p:txBody>
      </p:sp>
      <p:sp>
        <p:nvSpPr>
          <p:cNvPr id="206870" name="Text Box 22"/>
          <p:cNvSpPr txBox="1">
            <a:spLocks noChangeArrowheads="1"/>
          </p:cNvSpPr>
          <p:nvPr/>
        </p:nvSpPr>
        <p:spPr bwMode="auto">
          <a:xfrm>
            <a:off x="4716463" y="5661025"/>
            <a:ext cx="1871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Ion x current:</a:t>
            </a:r>
            <a:endParaRPr lang="en-US" altLang="en-US" sz="1600" b="1">
              <a:solidFill>
                <a:schemeClr val="bg1"/>
              </a:solidFill>
              <a:latin typeface="Arial" panose="020B0604020202020204" pitchFamily="34" charset="0"/>
            </a:endParaRPr>
          </a:p>
        </p:txBody>
      </p:sp>
      <p:sp>
        <p:nvSpPr>
          <p:cNvPr id="206871" name="Text Box 23"/>
          <p:cNvSpPr txBox="1">
            <a:spLocks noChangeArrowheads="1"/>
          </p:cNvSpPr>
          <p:nvPr/>
        </p:nvSpPr>
        <p:spPr bwMode="auto">
          <a:xfrm>
            <a:off x="323850" y="5445125"/>
            <a:ext cx="1871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Ion x conductance:</a:t>
            </a:r>
            <a:endParaRPr lang="en-US" altLang="en-US" sz="1600" b="1">
              <a:solidFill>
                <a:schemeClr val="bg1"/>
              </a:solidFill>
              <a:latin typeface="Arial" panose="020B0604020202020204" pitchFamily="34" charset="0"/>
            </a:endParaRPr>
          </a:p>
        </p:txBody>
      </p:sp>
      <p:sp>
        <p:nvSpPr>
          <p:cNvPr id="26641" name="Text Box 24"/>
          <p:cNvSpPr txBox="1">
            <a:spLocks noChangeArrowheads="1"/>
          </p:cNvSpPr>
          <p:nvPr/>
        </p:nvSpPr>
        <p:spPr bwMode="auto">
          <a:xfrm>
            <a:off x="4192588" y="6329363"/>
            <a:ext cx="180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latin typeface="Arial" panose="020B0604020202020204" pitchFamily="34" charset="0"/>
              </a:rPr>
              <a:t>c=concentration</a:t>
            </a:r>
          </a:p>
        </p:txBody>
      </p:sp>
      <p:sp>
        <p:nvSpPr>
          <p:cNvPr id="26642" name="Line 25"/>
          <p:cNvSpPr>
            <a:spLocks noChangeShapeType="1"/>
          </p:cNvSpPr>
          <p:nvPr/>
        </p:nvSpPr>
        <p:spPr bwMode="auto">
          <a:xfrm>
            <a:off x="4284663" y="6453188"/>
            <a:ext cx="1444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6858"/>
                                        </p:tgtEl>
                                        <p:attrNameLst>
                                          <p:attrName>style.visibility</p:attrName>
                                        </p:attrNameLst>
                                      </p:cBhvr>
                                      <p:to>
                                        <p:strVal val="visible"/>
                                      </p:to>
                                    </p:set>
                                    <p:animEffect transition="in" filter="blinds(horizontal)">
                                      <p:cBhvr>
                                        <p:cTn id="7" dur="500"/>
                                        <p:tgtEl>
                                          <p:spTgt spid="2068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6853"/>
                                        </p:tgtEl>
                                        <p:attrNameLst>
                                          <p:attrName>style.visibility</p:attrName>
                                        </p:attrNameLst>
                                      </p:cBhvr>
                                      <p:to>
                                        <p:strVal val="visible"/>
                                      </p:to>
                                    </p:set>
                                    <p:animEffect transition="in" filter="blinds(horizontal)">
                                      <p:cBhvr>
                                        <p:cTn id="10" dur="500"/>
                                        <p:tgtEl>
                                          <p:spTgt spid="2068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06861"/>
                                        </p:tgtEl>
                                        <p:attrNameLst>
                                          <p:attrName>style.visibility</p:attrName>
                                        </p:attrNameLst>
                                      </p:cBhvr>
                                      <p:to>
                                        <p:strVal val="visible"/>
                                      </p:to>
                                    </p:set>
                                    <p:animEffect transition="in" filter="blinds(horizontal)">
                                      <p:cBhvr>
                                        <p:cTn id="15" dur="500"/>
                                        <p:tgtEl>
                                          <p:spTgt spid="206861"/>
                                        </p:tgtEl>
                                      </p:cBhvr>
                                    </p:animEffect>
                                  </p:childTnLst>
                                </p:cTn>
                              </p:par>
                              <p:par>
                                <p:cTn id="16" presetID="3" presetClass="entr" presetSubtype="10" fill="hold" nodeType="withEffect">
                                  <p:stCondLst>
                                    <p:cond delay="0"/>
                                  </p:stCondLst>
                                  <p:childTnLst>
                                    <p:set>
                                      <p:cBhvr>
                                        <p:cTn id="17" dur="1" fill="hold">
                                          <p:stCondLst>
                                            <p:cond delay="0"/>
                                          </p:stCondLst>
                                        </p:cTn>
                                        <p:tgtEl>
                                          <p:spTgt spid="206860"/>
                                        </p:tgtEl>
                                        <p:attrNameLst>
                                          <p:attrName>style.visibility</p:attrName>
                                        </p:attrNameLst>
                                      </p:cBhvr>
                                      <p:to>
                                        <p:strVal val="visible"/>
                                      </p:to>
                                    </p:set>
                                    <p:animEffect transition="in" filter="blinds(horizontal)">
                                      <p:cBhvr>
                                        <p:cTn id="18" dur="500"/>
                                        <p:tgtEl>
                                          <p:spTgt spid="2068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6867"/>
                                        </p:tgtEl>
                                        <p:attrNameLst>
                                          <p:attrName>style.visibility</p:attrName>
                                        </p:attrNameLst>
                                      </p:cBhvr>
                                      <p:to>
                                        <p:strVal val="visible"/>
                                      </p:to>
                                    </p:set>
                                    <p:animEffect transition="in" filter="blinds(horizontal)">
                                      <p:cBhvr>
                                        <p:cTn id="23" dur="500"/>
                                        <p:tgtEl>
                                          <p:spTgt spid="20686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6865"/>
                                        </p:tgtEl>
                                        <p:attrNameLst>
                                          <p:attrName>style.visibility</p:attrName>
                                        </p:attrNameLst>
                                      </p:cBhvr>
                                      <p:to>
                                        <p:strVal val="visible"/>
                                      </p:to>
                                    </p:set>
                                    <p:animEffect transition="in" filter="blinds(horizontal)">
                                      <p:cBhvr>
                                        <p:cTn id="26" dur="500"/>
                                        <p:tgtEl>
                                          <p:spTgt spid="20686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6864"/>
                                        </p:tgtEl>
                                        <p:attrNameLst>
                                          <p:attrName>style.visibility</p:attrName>
                                        </p:attrNameLst>
                                      </p:cBhvr>
                                      <p:to>
                                        <p:strVal val="visible"/>
                                      </p:to>
                                    </p:set>
                                    <p:animEffect transition="in" filter="blinds(horizontal)">
                                      <p:cBhvr>
                                        <p:cTn id="29" dur="500"/>
                                        <p:tgtEl>
                                          <p:spTgt spid="206864"/>
                                        </p:tgtEl>
                                      </p:cBhvr>
                                    </p:animEffect>
                                  </p:childTnLst>
                                </p:cTn>
                              </p:par>
                              <p:par>
                                <p:cTn id="30" presetID="3" presetClass="entr" presetSubtype="10" fill="hold" nodeType="withEffect">
                                  <p:stCondLst>
                                    <p:cond delay="0"/>
                                  </p:stCondLst>
                                  <p:childTnLst>
                                    <p:set>
                                      <p:cBhvr>
                                        <p:cTn id="31" dur="1" fill="hold">
                                          <p:stCondLst>
                                            <p:cond delay="0"/>
                                          </p:stCondLst>
                                        </p:cTn>
                                        <p:tgtEl>
                                          <p:spTgt spid="206863"/>
                                        </p:tgtEl>
                                        <p:attrNameLst>
                                          <p:attrName>style.visibility</p:attrName>
                                        </p:attrNameLst>
                                      </p:cBhvr>
                                      <p:to>
                                        <p:strVal val="visible"/>
                                      </p:to>
                                    </p:set>
                                    <p:animEffect transition="in" filter="blinds(horizontal)">
                                      <p:cBhvr>
                                        <p:cTn id="32" dur="500"/>
                                        <p:tgtEl>
                                          <p:spTgt spid="20686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6868"/>
                                        </p:tgtEl>
                                        <p:attrNameLst>
                                          <p:attrName>style.visibility</p:attrName>
                                        </p:attrNameLst>
                                      </p:cBhvr>
                                      <p:to>
                                        <p:strVal val="visible"/>
                                      </p:to>
                                    </p:set>
                                    <p:animEffect transition="in" filter="blinds(horizontal)">
                                      <p:cBhvr>
                                        <p:cTn id="35" dur="500"/>
                                        <p:tgtEl>
                                          <p:spTgt spid="2068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6871"/>
                                        </p:tgtEl>
                                        <p:attrNameLst>
                                          <p:attrName>style.visibility</p:attrName>
                                        </p:attrNameLst>
                                      </p:cBhvr>
                                      <p:to>
                                        <p:strVal val="visible"/>
                                      </p:to>
                                    </p:set>
                                    <p:anim calcmode="lin" valueType="num">
                                      <p:cBhvr additive="base">
                                        <p:cTn id="40" dur="500" fill="hold"/>
                                        <p:tgtEl>
                                          <p:spTgt spid="206871"/>
                                        </p:tgtEl>
                                        <p:attrNameLst>
                                          <p:attrName>ppt_x</p:attrName>
                                        </p:attrNameLst>
                                      </p:cBhvr>
                                      <p:tavLst>
                                        <p:tav tm="0">
                                          <p:val>
                                            <p:strVal val="#ppt_x"/>
                                          </p:val>
                                        </p:tav>
                                        <p:tav tm="100000">
                                          <p:val>
                                            <p:strVal val="#ppt_x"/>
                                          </p:val>
                                        </p:tav>
                                      </p:tavLst>
                                    </p:anim>
                                    <p:anim calcmode="lin" valueType="num">
                                      <p:cBhvr additive="base">
                                        <p:cTn id="41" dur="500" fill="hold"/>
                                        <p:tgtEl>
                                          <p:spTgt spid="20687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06862"/>
                                        </p:tgtEl>
                                        <p:attrNameLst>
                                          <p:attrName>style.visibility</p:attrName>
                                        </p:attrNameLst>
                                      </p:cBhvr>
                                      <p:to>
                                        <p:strVal val="visible"/>
                                      </p:to>
                                    </p:set>
                                    <p:anim calcmode="lin" valueType="num">
                                      <p:cBhvr additive="base">
                                        <p:cTn id="44" dur="500" fill="hold"/>
                                        <p:tgtEl>
                                          <p:spTgt spid="206862"/>
                                        </p:tgtEl>
                                        <p:attrNameLst>
                                          <p:attrName>ppt_x</p:attrName>
                                        </p:attrNameLst>
                                      </p:cBhvr>
                                      <p:tavLst>
                                        <p:tav tm="0">
                                          <p:val>
                                            <p:strVal val="#ppt_x"/>
                                          </p:val>
                                        </p:tav>
                                        <p:tav tm="100000">
                                          <p:val>
                                            <p:strVal val="#ppt_x"/>
                                          </p:val>
                                        </p:tav>
                                      </p:tavLst>
                                    </p:anim>
                                    <p:anim calcmode="lin" valueType="num">
                                      <p:cBhvr additive="base">
                                        <p:cTn id="45" dur="500" fill="hold"/>
                                        <p:tgtEl>
                                          <p:spTgt spid="20686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06870"/>
                                        </p:tgtEl>
                                        <p:attrNameLst>
                                          <p:attrName>style.visibility</p:attrName>
                                        </p:attrNameLst>
                                      </p:cBhvr>
                                      <p:to>
                                        <p:strVal val="visible"/>
                                      </p:to>
                                    </p:set>
                                    <p:anim calcmode="lin" valueType="num">
                                      <p:cBhvr additive="base">
                                        <p:cTn id="50" dur="500" fill="hold"/>
                                        <p:tgtEl>
                                          <p:spTgt spid="206870"/>
                                        </p:tgtEl>
                                        <p:attrNameLst>
                                          <p:attrName>ppt_x</p:attrName>
                                        </p:attrNameLst>
                                      </p:cBhvr>
                                      <p:tavLst>
                                        <p:tav tm="0">
                                          <p:val>
                                            <p:strVal val="#ppt_x"/>
                                          </p:val>
                                        </p:tav>
                                        <p:tav tm="100000">
                                          <p:val>
                                            <p:strVal val="#ppt_x"/>
                                          </p:val>
                                        </p:tav>
                                      </p:tavLst>
                                    </p:anim>
                                    <p:anim calcmode="lin" valueType="num">
                                      <p:cBhvr additive="base">
                                        <p:cTn id="51" dur="500" fill="hold"/>
                                        <p:tgtEl>
                                          <p:spTgt spid="2068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p:bldP spid="206864" grpId="0" animBg="1"/>
      <p:bldP spid="206865" grpId="0" animBg="1"/>
      <p:bldP spid="206867" grpId="0" animBg="1"/>
      <p:bldP spid="206868" grpId="0"/>
      <p:bldP spid="206870" grpId="0"/>
      <p:bldP spid="2068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8008917-8DD5-44EE-9EE6-3590859AC12B}" type="slidenum">
              <a:rPr lang="en-US" altLang="en-US" sz="1400" smtClean="0"/>
              <a:pPr>
                <a:spcBef>
                  <a:spcPct val="0"/>
                </a:spcBef>
                <a:buFontTx/>
                <a:buNone/>
              </a:pPr>
              <a:t>12</a:t>
            </a:fld>
            <a:endParaRPr lang="en-US" altLang="en-US" sz="1400" smtClean="0"/>
          </a:p>
        </p:txBody>
      </p:sp>
      <p:sp>
        <p:nvSpPr>
          <p:cNvPr id="28675"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Electrotonic Signal Propagation:</a:t>
            </a:r>
            <a:endParaRPr lang="en-US" altLang="en-US" sz="3600" b="1" smtClean="0">
              <a:solidFill>
                <a:schemeClr val="bg1"/>
              </a:solidFill>
              <a:latin typeface="Arial" panose="020B0604020202020204" pitchFamily="34" charset="0"/>
            </a:endParaRPr>
          </a:p>
        </p:txBody>
      </p:sp>
      <p:sp>
        <p:nvSpPr>
          <p:cNvPr id="315395" name="Text Box 3"/>
          <p:cNvSpPr txBox="1">
            <a:spLocks noChangeArrowheads="1"/>
          </p:cNvSpPr>
          <p:nvPr/>
        </p:nvSpPr>
        <p:spPr bwMode="auto">
          <a:xfrm>
            <a:off x="228600" y="4764088"/>
            <a:ext cx="8686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rgbClr val="CC0000"/>
                </a:solidFill>
                <a:latin typeface="Arial" panose="020B0604020202020204" pitchFamily="34" charset="0"/>
              </a:rPr>
              <a:t>Injected current flows out from the cell evenly across the membrane.</a:t>
            </a:r>
            <a:endParaRPr lang="de-DE" altLang="en-US" sz="1600" b="1">
              <a:solidFill>
                <a:schemeClr val="bg1"/>
              </a:solidFill>
              <a:latin typeface="Arial" panose="020B0604020202020204" pitchFamily="34" charset="0"/>
            </a:endParaRPr>
          </a:p>
        </p:txBody>
      </p:sp>
      <p:grpSp>
        <p:nvGrpSpPr>
          <p:cNvPr id="28677" name="Group 4"/>
          <p:cNvGrpSpPr>
            <a:grpSpLocks/>
          </p:cNvGrpSpPr>
          <p:nvPr/>
        </p:nvGrpSpPr>
        <p:grpSpPr bwMode="auto">
          <a:xfrm>
            <a:off x="228600" y="1066800"/>
            <a:ext cx="5867400" cy="3238500"/>
            <a:chOff x="144" y="672"/>
            <a:chExt cx="3696" cy="2040"/>
          </a:xfrm>
        </p:grpSpPr>
        <p:grpSp>
          <p:nvGrpSpPr>
            <p:cNvPr id="28680" name="Group 5"/>
            <p:cNvGrpSpPr>
              <a:grpSpLocks/>
            </p:cNvGrpSpPr>
            <p:nvPr/>
          </p:nvGrpSpPr>
          <p:grpSpPr bwMode="auto">
            <a:xfrm>
              <a:off x="144" y="672"/>
              <a:ext cx="3696" cy="2040"/>
              <a:chOff x="144" y="672"/>
              <a:chExt cx="3696" cy="2040"/>
            </a:xfrm>
          </p:grpSpPr>
          <p:graphicFrame>
            <p:nvGraphicFramePr>
              <p:cNvPr id="28683" name="Object 6"/>
              <p:cNvGraphicFramePr>
                <a:graphicFrameLocks noChangeAspect="1"/>
              </p:cNvGraphicFramePr>
              <p:nvPr/>
            </p:nvGraphicFramePr>
            <p:xfrm>
              <a:off x="2854" y="2109"/>
              <a:ext cx="53" cy="101"/>
            </p:xfrm>
            <a:graphic>
              <a:graphicData uri="http://schemas.openxmlformats.org/presentationml/2006/ole">
                <mc:AlternateContent xmlns:mc="http://schemas.openxmlformats.org/markup-compatibility/2006">
                  <mc:Choice xmlns:v="urn:schemas-microsoft-com:vml" Requires="v">
                    <p:oleObj spid="_x0000_s28689" name="Formel" r:id="rId4" imgW="114151" imgH="215619" progId="Equation.3">
                      <p:embed/>
                    </p:oleObj>
                  </mc:Choice>
                  <mc:Fallback>
                    <p:oleObj name="Formel" r:id="rId4" imgW="114151" imgH="215619"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 y="2109"/>
                            <a:ext cx="53" cy="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684" name="Picture 7" descr="dudel4-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672"/>
                <a:ext cx="3552" cy="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Rectangle 8"/>
              <p:cNvSpPr>
                <a:spLocks noChangeArrowheads="1"/>
              </p:cNvSpPr>
              <p:nvPr/>
            </p:nvSpPr>
            <p:spPr bwMode="auto">
              <a:xfrm>
                <a:off x="2304" y="672"/>
                <a:ext cx="153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28686" name="Rectangle 9"/>
              <p:cNvSpPr>
                <a:spLocks noChangeArrowheads="1"/>
              </p:cNvSpPr>
              <p:nvPr/>
            </p:nvSpPr>
            <p:spPr bwMode="auto">
              <a:xfrm>
                <a:off x="2448" y="1680"/>
                <a:ext cx="134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28681" name="Text Box 10"/>
            <p:cNvSpPr txBox="1">
              <a:spLocks noChangeArrowheads="1"/>
            </p:cNvSpPr>
            <p:nvPr/>
          </p:nvSpPr>
          <p:spPr bwMode="auto">
            <a:xfrm>
              <a:off x="2006" y="696"/>
              <a:ext cx="10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Injected Current</a:t>
              </a:r>
            </a:p>
          </p:txBody>
        </p:sp>
        <p:sp>
          <p:nvSpPr>
            <p:cNvPr id="28682" name="Text Box 11"/>
            <p:cNvSpPr txBox="1">
              <a:spLocks noChangeArrowheads="1"/>
            </p:cNvSpPr>
            <p:nvPr/>
          </p:nvSpPr>
          <p:spPr bwMode="auto">
            <a:xfrm>
              <a:off x="2486" y="1704"/>
              <a:ext cx="1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Membrane Potential</a:t>
              </a:r>
            </a:p>
          </p:txBody>
        </p:sp>
      </p:grpSp>
      <p:sp>
        <p:nvSpPr>
          <p:cNvPr id="315404" name="Text Box 12"/>
          <p:cNvSpPr txBox="1">
            <a:spLocks noChangeArrowheads="1"/>
          </p:cNvSpPr>
          <p:nvPr/>
        </p:nvSpPr>
        <p:spPr bwMode="auto">
          <a:xfrm>
            <a:off x="228600" y="4764088"/>
            <a:ext cx="8686800"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Injected current flows out from the cell evenly across the membrane.</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The cell membrane has everywhere the same potential.</a:t>
            </a:r>
            <a:endParaRPr lang="de-DE" altLang="en-US" sz="1600" b="1">
              <a:solidFill>
                <a:schemeClr val="bg1"/>
              </a:solidFill>
              <a:latin typeface="Arial" panose="020B0604020202020204" pitchFamily="34" charset="0"/>
            </a:endParaRPr>
          </a:p>
        </p:txBody>
      </p:sp>
      <p:sp>
        <p:nvSpPr>
          <p:cNvPr id="315405" name="Text Box 13"/>
          <p:cNvSpPr txBox="1">
            <a:spLocks noChangeArrowheads="1"/>
          </p:cNvSpPr>
          <p:nvPr/>
        </p:nvSpPr>
        <p:spPr bwMode="auto">
          <a:xfrm>
            <a:off x="228600" y="4764088"/>
            <a:ext cx="8686800" cy="15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Injected current flows out from the cell evenly across the membrane.</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 cell membrane has everywhere the same potential.</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The change in membrane potention follows an exponential with time constant: </a:t>
            </a:r>
            <a:r>
              <a:rPr lang="de-DE" altLang="en-US" sz="1600" b="1">
                <a:solidFill>
                  <a:srgbClr val="CC0000"/>
                </a:solidFill>
                <a:latin typeface="Symbol" panose="05050102010706020507" pitchFamily="18" charset="2"/>
              </a:rPr>
              <a:t>t</a:t>
            </a:r>
            <a:r>
              <a:rPr lang="de-DE" altLang="en-US" sz="1600" b="1">
                <a:solidFill>
                  <a:srgbClr val="CC0000"/>
                </a:solidFill>
                <a:latin typeface="Arial" panose="020B0604020202020204" pitchFamily="34" charset="0"/>
              </a:rPr>
              <a:t> = RC</a:t>
            </a:r>
            <a:endParaRPr lang="en-US"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5395"/>
                                        </p:tgtEl>
                                        <p:attrNameLst>
                                          <p:attrName>style.visibility</p:attrName>
                                        </p:attrNameLst>
                                      </p:cBhvr>
                                      <p:to>
                                        <p:strVal val="visible"/>
                                      </p:to>
                                    </p:set>
                                    <p:anim calcmode="lin" valueType="num">
                                      <p:cBhvr additive="base">
                                        <p:cTn id="7" dur="500" fill="hold"/>
                                        <p:tgtEl>
                                          <p:spTgt spid="315395"/>
                                        </p:tgtEl>
                                        <p:attrNameLst>
                                          <p:attrName>ppt_x</p:attrName>
                                        </p:attrNameLst>
                                      </p:cBhvr>
                                      <p:tavLst>
                                        <p:tav tm="0">
                                          <p:val>
                                            <p:strVal val="#ppt_x"/>
                                          </p:val>
                                        </p:tav>
                                        <p:tav tm="100000">
                                          <p:val>
                                            <p:strVal val="#ppt_x"/>
                                          </p:val>
                                        </p:tav>
                                      </p:tavLst>
                                    </p:anim>
                                    <p:anim calcmode="lin" valueType="num">
                                      <p:cBhvr additive="base">
                                        <p:cTn id="8" dur="500" fill="hold"/>
                                        <p:tgtEl>
                                          <p:spTgt spid="3153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5404"/>
                                        </p:tgtEl>
                                        <p:attrNameLst>
                                          <p:attrName>style.visibility</p:attrName>
                                        </p:attrNameLst>
                                      </p:cBhvr>
                                      <p:to>
                                        <p:strVal val="visible"/>
                                      </p:to>
                                    </p:set>
                                    <p:anim calcmode="lin" valueType="num">
                                      <p:cBhvr additive="base">
                                        <p:cTn id="13" dur="500" fill="hold"/>
                                        <p:tgtEl>
                                          <p:spTgt spid="315404"/>
                                        </p:tgtEl>
                                        <p:attrNameLst>
                                          <p:attrName>ppt_x</p:attrName>
                                        </p:attrNameLst>
                                      </p:cBhvr>
                                      <p:tavLst>
                                        <p:tav tm="0">
                                          <p:val>
                                            <p:strVal val="#ppt_x"/>
                                          </p:val>
                                        </p:tav>
                                        <p:tav tm="100000">
                                          <p:val>
                                            <p:strVal val="#ppt_x"/>
                                          </p:val>
                                        </p:tav>
                                      </p:tavLst>
                                    </p:anim>
                                    <p:anim calcmode="lin" valueType="num">
                                      <p:cBhvr additive="base">
                                        <p:cTn id="14" dur="500" fill="hold"/>
                                        <p:tgtEl>
                                          <p:spTgt spid="3154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5405"/>
                                        </p:tgtEl>
                                        <p:attrNameLst>
                                          <p:attrName>style.visibility</p:attrName>
                                        </p:attrNameLst>
                                      </p:cBhvr>
                                      <p:to>
                                        <p:strVal val="visible"/>
                                      </p:to>
                                    </p:set>
                                    <p:anim calcmode="lin" valueType="num">
                                      <p:cBhvr additive="base">
                                        <p:cTn id="19" dur="500" fill="hold"/>
                                        <p:tgtEl>
                                          <p:spTgt spid="315405"/>
                                        </p:tgtEl>
                                        <p:attrNameLst>
                                          <p:attrName>ppt_x</p:attrName>
                                        </p:attrNameLst>
                                      </p:cBhvr>
                                      <p:tavLst>
                                        <p:tav tm="0">
                                          <p:val>
                                            <p:strVal val="#ppt_x"/>
                                          </p:val>
                                        </p:tav>
                                        <p:tav tm="100000">
                                          <p:val>
                                            <p:strVal val="#ppt_x"/>
                                          </p:val>
                                        </p:tav>
                                      </p:tavLst>
                                    </p:anim>
                                    <p:anim calcmode="lin" valueType="num">
                                      <p:cBhvr additive="base">
                                        <p:cTn id="20" dur="500" fill="hold"/>
                                        <p:tgtEl>
                                          <p:spTgt spid="3154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autoUpdateAnimBg="0"/>
      <p:bldP spid="315404" grpId="0" autoUpdateAnimBg="0"/>
      <p:bldP spid="31540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741ABEF-8FFF-450B-9473-CACE186EE17C}" type="slidenum">
              <a:rPr lang="en-US" altLang="en-US" sz="1400" smtClean="0"/>
              <a:pPr>
                <a:spcBef>
                  <a:spcPct val="0"/>
                </a:spcBef>
                <a:buFontTx/>
                <a:buNone/>
              </a:pPr>
              <a:t>13</a:t>
            </a:fld>
            <a:endParaRPr lang="en-US" altLang="en-US" sz="1400" smtClean="0"/>
          </a:p>
        </p:txBody>
      </p:sp>
      <p:sp>
        <p:nvSpPr>
          <p:cNvPr id="30723" name="Rectangle 2"/>
          <p:cNvSpPr>
            <a:spLocks noGrp="1" noChangeArrowheads="1"/>
          </p:cNvSpPr>
          <p:nvPr>
            <p:ph type="title"/>
          </p:nvPr>
        </p:nvSpPr>
        <p:spPr>
          <a:xfrm>
            <a:off x="1619250" y="620713"/>
            <a:ext cx="6000750" cy="533400"/>
          </a:xfrm>
        </p:spPr>
        <p:txBody>
          <a:bodyPr/>
          <a:lstStyle/>
          <a:p>
            <a:pPr algn="l"/>
            <a:r>
              <a:rPr lang="de-DE" altLang="en-US" sz="2800" i="1" smtClean="0">
                <a:solidFill>
                  <a:schemeClr val="bg1"/>
                </a:solidFill>
                <a:latin typeface="Arial" panose="020B0604020202020204" pitchFamily="34" charset="0"/>
              </a:rPr>
              <a:t>Membrane - Circuit diagram:</a:t>
            </a:r>
            <a:endParaRPr lang="en-US" altLang="en-US" sz="5400" i="1" smtClean="0"/>
          </a:p>
        </p:txBody>
      </p:sp>
      <p:grpSp>
        <p:nvGrpSpPr>
          <p:cNvPr id="30724" name="Group 3"/>
          <p:cNvGrpSpPr>
            <a:grpSpLocks/>
          </p:cNvGrpSpPr>
          <p:nvPr/>
        </p:nvGrpSpPr>
        <p:grpSpPr bwMode="auto">
          <a:xfrm>
            <a:off x="2555875" y="2863850"/>
            <a:ext cx="3857625" cy="2867025"/>
            <a:chOff x="192" y="768"/>
            <a:chExt cx="2430" cy="1806"/>
          </a:xfrm>
        </p:grpSpPr>
        <p:grpSp>
          <p:nvGrpSpPr>
            <p:cNvPr id="30726" name="Group 4"/>
            <p:cNvGrpSpPr>
              <a:grpSpLocks/>
            </p:cNvGrpSpPr>
            <p:nvPr/>
          </p:nvGrpSpPr>
          <p:grpSpPr bwMode="auto">
            <a:xfrm>
              <a:off x="192" y="768"/>
              <a:ext cx="2430" cy="1806"/>
              <a:chOff x="192" y="768"/>
              <a:chExt cx="2430" cy="1806"/>
            </a:xfrm>
          </p:grpSpPr>
          <p:pic>
            <p:nvPicPr>
              <p:cNvPr id="30728" name="Picture 5" descr="Ersatzschaltbi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768"/>
                <a:ext cx="2430"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6"/>
              <p:cNvSpPr>
                <a:spLocks noChangeArrowheads="1"/>
              </p:cNvSpPr>
              <p:nvPr/>
            </p:nvSpPr>
            <p:spPr bwMode="auto">
              <a:xfrm>
                <a:off x="336" y="2208"/>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0727" name="Text Box 7"/>
            <p:cNvSpPr txBox="1">
              <a:spLocks noChangeArrowheads="1"/>
            </p:cNvSpPr>
            <p:nvPr/>
          </p:nvSpPr>
          <p:spPr bwMode="auto">
            <a:xfrm>
              <a:off x="288" y="2208"/>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rest</a:t>
              </a:r>
            </a:p>
          </p:txBody>
        </p:sp>
      </p:grpSp>
      <p:sp>
        <p:nvSpPr>
          <p:cNvPr id="30725" name="Rectangle 8"/>
          <p:cNvSpPr>
            <a:spLocks noChangeArrowheads="1"/>
          </p:cNvSpPr>
          <p:nvPr/>
        </p:nvSpPr>
        <p:spPr bwMode="auto">
          <a:xfrm>
            <a:off x="414338" y="1700213"/>
            <a:ext cx="814228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i="1">
                <a:solidFill>
                  <a:schemeClr val="bg1"/>
                </a:solidFill>
                <a:latin typeface="Arial" panose="020B0604020202020204" pitchFamily="34" charset="0"/>
              </a:rPr>
              <a:t>Conductance (=1/Resistance) and capacitance</a:t>
            </a:r>
            <a:endParaRPr lang="en-US" altLang="en-US" sz="4400" i="1">
              <a:solidFill>
                <a:schemeClr val="tx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7AF3471-7777-4BA5-873C-B17A9D18D375}" type="slidenum">
              <a:rPr lang="en-US" altLang="en-US" sz="1400" smtClean="0"/>
              <a:pPr>
                <a:spcBef>
                  <a:spcPct val="0"/>
                </a:spcBef>
                <a:buFontTx/>
                <a:buNone/>
              </a:pPr>
              <a:t>14</a:t>
            </a:fld>
            <a:endParaRPr lang="en-US" altLang="en-US" sz="1400" smtClean="0"/>
          </a:p>
        </p:txBody>
      </p:sp>
      <p:sp>
        <p:nvSpPr>
          <p:cNvPr id="32771"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Electrotonic Signal Propagation:</a:t>
            </a:r>
            <a:endParaRPr lang="en-US" altLang="en-US" sz="3600" b="1" smtClean="0">
              <a:solidFill>
                <a:schemeClr val="bg1"/>
              </a:solidFill>
              <a:latin typeface="Arial" panose="020B0604020202020204" pitchFamily="34" charset="0"/>
            </a:endParaRPr>
          </a:p>
        </p:txBody>
      </p:sp>
      <p:grpSp>
        <p:nvGrpSpPr>
          <p:cNvPr id="317443" name="Group 3"/>
          <p:cNvGrpSpPr>
            <a:grpSpLocks/>
          </p:cNvGrpSpPr>
          <p:nvPr/>
        </p:nvGrpSpPr>
        <p:grpSpPr bwMode="auto">
          <a:xfrm>
            <a:off x="304800" y="838200"/>
            <a:ext cx="8534400" cy="5867400"/>
            <a:chOff x="192" y="528"/>
            <a:chExt cx="5376" cy="3696"/>
          </a:xfrm>
        </p:grpSpPr>
        <p:grpSp>
          <p:nvGrpSpPr>
            <p:cNvPr id="32793" name="Group 4"/>
            <p:cNvGrpSpPr>
              <a:grpSpLocks/>
            </p:cNvGrpSpPr>
            <p:nvPr/>
          </p:nvGrpSpPr>
          <p:grpSpPr bwMode="auto">
            <a:xfrm>
              <a:off x="309" y="528"/>
              <a:ext cx="1581" cy="3687"/>
              <a:chOff x="309" y="528"/>
              <a:chExt cx="1581" cy="3687"/>
            </a:xfrm>
          </p:grpSpPr>
          <p:pic>
            <p:nvPicPr>
              <p:cNvPr id="32796" name="Picture 5" descr="du4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 y="528"/>
                <a:ext cx="1581" cy="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7" name="Rectangle 6"/>
              <p:cNvSpPr>
                <a:spLocks noChangeArrowheads="1"/>
              </p:cNvSpPr>
              <p:nvPr/>
            </p:nvSpPr>
            <p:spPr bwMode="auto">
              <a:xfrm>
                <a:off x="960" y="1872"/>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2798" name="Rectangle 7"/>
              <p:cNvSpPr>
                <a:spLocks noChangeArrowheads="1"/>
              </p:cNvSpPr>
              <p:nvPr/>
            </p:nvSpPr>
            <p:spPr bwMode="auto">
              <a:xfrm>
                <a:off x="672" y="2544"/>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2794" name="Text Box 8"/>
            <p:cNvSpPr txBox="1">
              <a:spLocks noChangeArrowheads="1"/>
            </p:cNvSpPr>
            <p:nvPr/>
          </p:nvSpPr>
          <p:spPr bwMode="auto">
            <a:xfrm>
              <a:off x="2208" y="624"/>
              <a:ext cx="3360"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rgbClr val="CC0000"/>
                  </a:solidFill>
                  <a:latin typeface="Arial" panose="020B0604020202020204" pitchFamily="34" charset="0"/>
                </a:rPr>
                <a:t>The potential decays along a dendrite (or axon) according to the distance from the current injection site.</a:t>
              </a:r>
            </a:p>
          </p:txBody>
        </p:sp>
        <p:sp>
          <p:nvSpPr>
            <p:cNvPr id="32795" name="Rectangle 9"/>
            <p:cNvSpPr>
              <a:spLocks noChangeArrowheads="1"/>
            </p:cNvSpPr>
            <p:nvPr/>
          </p:nvSpPr>
          <p:spPr bwMode="auto">
            <a:xfrm>
              <a:off x="192" y="1248"/>
              <a:ext cx="1824" cy="2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17450" name="Group 10"/>
          <p:cNvGrpSpPr>
            <a:grpSpLocks/>
          </p:cNvGrpSpPr>
          <p:nvPr/>
        </p:nvGrpSpPr>
        <p:grpSpPr bwMode="auto">
          <a:xfrm>
            <a:off x="381000" y="838200"/>
            <a:ext cx="8458200" cy="5867400"/>
            <a:chOff x="240" y="528"/>
            <a:chExt cx="5328" cy="3696"/>
          </a:xfrm>
        </p:grpSpPr>
        <p:grpSp>
          <p:nvGrpSpPr>
            <p:cNvPr id="32787" name="Group 11"/>
            <p:cNvGrpSpPr>
              <a:grpSpLocks/>
            </p:cNvGrpSpPr>
            <p:nvPr/>
          </p:nvGrpSpPr>
          <p:grpSpPr bwMode="auto">
            <a:xfrm>
              <a:off x="309" y="528"/>
              <a:ext cx="1581" cy="3687"/>
              <a:chOff x="309" y="528"/>
              <a:chExt cx="1581" cy="3687"/>
            </a:xfrm>
          </p:grpSpPr>
          <p:pic>
            <p:nvPicPr>
              <p:cNvPr id="32790" name="Picture 12" descr="du4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 y="528"/>
                <a:ext cx="1581" cy="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1" name="Rectangle 13"/>
              <p:cNvSpPr>
                <a:spLocks noChangeArrowheads="1"/>
              </p:cNvSpPr>
              <p:nvPr/>
            </p:nvSpPr>
            <p:spPr bwMode="auto">
              <a:xfrm>
                <a:off x="960" y="1872"/>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2792" name="Rectangle 14"/>
              <p:cNvSpPr>
                <a:spLocks noChangeArrowheads="1"/>
              </p:cNvSpPr>
              <p:nvPr/>
            </p:nvSpPr>
            <p:spPr bwMode="auto">
              <a:xfrm>
                <a:off x="672" y="2544"/>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2788" name="Text Box 15"/>
            <p:cNvSpPr txBox="1">
              <a:spLocks noChangeArrowheads="1"/>
            </p:cNvSpPr>
            <p:nvPr/>
          </p:nvSpPr>
          <p:spPr bwMode="auto">
            <a:xfrm>
              <a:off x="2208" y="624"/>
              <a:ext cx="3360" cy="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potential decays along a dendrite (or axon) according to the distance from the current injection site.</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At every location the temporal response follows an exponential but with ever decreasing amplitude.</a:t>
              </a:r>
              <a:endParaRPr lang="de-DE" altLang="en-US" sz="1600" b="1">
                <a:solidFill>
                  <a:schemeClr val="bg1"/>
                </a:solidFill>
                <a:latin typeface="Arial" panose="020B0604020202020204" pitchFamily="34" charset="0"/>
              </a:endParaRPr>
            </a:p>
          </p:txBody>
        </p:sp>
        <p:sp>
          <p:nvSpPr>
            <p:cNvPr id="32789" name="Rectangle 16"/>
            <p:cNvSpPr>
              <a:spLocks noChangeArrowheads="1"/>
            </p:cNvSpPr>
            <p:nvPr/>
          </p:nvSpPr>
          <p:spPr bwMode="auto">
            <a:xfrm>
              <a:off x="240" y="1920"/>
              <a:ext cx="1872" cy="23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17457" name="Group 17"/>
          <p:cNvGrpSpPr>
            <a:grpSpLocks/>
          </p:cNvGrpSpPr>
          <p:nvPr/>
        </p:nvGrpSpPr>
        <p:grpSpPr bwMode="auto">
          <a:xfrm>
            <a:off x="304800" y="838200"/>
            <a:ext cx="8534400" cy="5867400"/>
            <a:chOff x="192" y="528"/>
            <a:chExt cx="5376" cy="3696"/>
          </a:xfrm>
        </p:grpSpPr>
        <p:grpSp>
          <p:nvGrpSpPr>
            <p:cNvPr id="32781" name="Group 18"/>
            <p:cNvGrpSpPr>
              <a:grpSpLocks/>
            </p:cNvGrpSpPr>
            <p:nvPr/>
          </p:nvGrpSpPr>
          <p:grpSpPr bwMode="auto">
            <a:xfrm>
              <a:off x="309" y="528"/>
              <a:ext cx="1581" cy="3687"/>
              <a:chOff x="309" y="528"/>
              <a:chExt cx="1581" cy="3687"/>
            </a:xfrm>
          </p:grpSpPr>
          <p:pic>
            <p:nvPicPr>
              <p:cNvPr id="32784" name="Picture 19" descr="du4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 y="528"/>
                <a:ext cx="1581" cy="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5" name="Rectangle 20"/>
              <p:cNvSpPr>
                <a:spLocks noChangeArrowheads="1"/>
              </p:cNvSpPr>
              <p:nvPr/>
            </p:nvSpPr>
            <p:spPr bwMode="auto">
              <a:xfrm>
                <a:off x="960" y="1872"/>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2786" name="Rectangle 21"/>
              <p:cNvSpPr>
                <a:spLocks noChangeArrowheads="1"/>
              </p:cNvSpPr>
              <p:nvPr/>
            </p:nvSpPr>
            <p:spPr bwMode="auto">
              <a:xfrm>
                <a:off x="672" y="2544"/>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2782" name="Text Box 22"/>
            <p:cNvSpPr txBox="1">
              <a:spLocks noChangeArrowheads="1"/>
            </p:cNvSpPr>
            <p:nvPr/>
          </p:nvSpPr>
          <p:spPr bwMode="auto">
            <a:xfrm>
              <a:off x="2208" y="624"/>
              <a:ext cx="3360" cy="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potential decays along a dendrite (or axon) according to the distance from the current injection site.</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every location the temporal response follows an exponential but with ever decreasing amplitude.</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If plotting only the maxima against the distance then you will get another exponential.</a:t>
              </a:r>
              <a:endParaRPr lang="de-DE" altLang="en-US" sz="1600" b="1">
                <a:solidFill>
                  <a:schemeClr val="bg1"/>
                </a:solidFill>
                <a:latin typeface="Arial" panose="020B0604020202020204" pitchFamily="34" charset="0"/>
              </a:endParaRPr>
            </a:p>
          </p:txBody>
        </p:sp>
        <p:sp>
          <p:nvSpPr>
            <p:cNvPr id="32783" name="Rectangle 23"/>
            <p:cNvSpPr>
              <a:spLocks noChangeArrowheads="1"/>
            </p:cNvSpPr>
            <p:nvPr/>
          </p:nvSpPr>
          <p:spPr bwMode="auto">
            <a:xfrm>
              <a:off x="192" y="2688"/>
              <a:ext cx="1824" cy="15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17464" name="Group 24"/>
          <p:cNvGrpSpPr>
            <a:grpSpLocks/>
          </p:cNvGrpSpPr>
          <p:nvPr/>
        </p:nvGrpSpPr>
        <p:grpSpPr bwMode="auto">
          <a:xfrm>
            <a:off x="490538" y="838200"/>
            <a:ext cx="8348662" cy="5853113"/>
            <a:chOff x="309" y="528"/>
            <a:chExt cx="5259" cy="3687"/>
          </a:xfrm>
        </p:grpSpPr>
        <p:grpSp>
          <p:nvGrpSpPr>
            <p:cNvPr id="32776" name="Group 25"/>
            <p:cNvGrpSpPr>
              <a:grpSpLocks/>
            </p:cNvGrpSpPr>
            <p:nvPr/>
          </p:nvGrpSpPr>
          <p:grpSpPr bwMode="auto">
            <a:xfrm>
              <a:off x="309" y="528"/>
              <a:ext cx="1581" cy="3687"/>
              <a:chOff x="309" y="528"/>
              <a:chExt cx="1581" cy="3687"/>
            </a:xfrm>
          </p:grpSpPr>
          <p:pic>
            <p:nvPicPr>
              <p:cNvPr id="32778" name="Picture 26" descr="du4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 y="528"/>
                <a:ext cx="1581" cy="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Rectangle 27"/>
              <p:cNvSpPr>
                <a:spLocks noChangeArrowheads="1"/>
              </p:cNvSpPr>
              <p:nvPr/>
            </p:nvSpPr>
            <p:spPr bwMode="auto">
              <a:xfrm>
                <a:off x="960" y="1872"/>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2780" name="Rectangle 28"/>
              <p:cNvSpPr>
                <a:spLocks noChangeArrowheads="1"/>
              </p:cNvSpPr>
              <p:nvPr/>
            </p:nvSpPr>
            <p:spPr bwMode="auto">
              <a:xfrm>
                <a:off x="672" y="2544"/>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2777" name="Text Box 29"/>
            <p:cNvSpPr txBox="1">
              <a:spLocks noChangeArrowheads="1"/>
            </p:cNvSpPr>
            <p:nvPr/>
          </p:nvSpPr>
          <p:spPr bwMode="auto">
            <a:xfrm>
              <a:off x="2208" y="624"/>
              <a:ext cx="3360" cy="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potential decays along a dendrite (or axon) according to the distance from the current injection site.</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every location the temporal response follows an exponential but with ever decreasing amplitude.</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If plotting only the maxima against the distance then you will get another exponential.</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Different shape of the potentials in the dendrite and the soma of a motoneuron.</a:t>
              </a:r>
              <a:endParaRPr lang="en-US" altLang="en-US" sz="16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7443"/>
                                        </p:tgtEl>
                                        <p:attrNameLst>
                                          <p:attrName>style.visibility</p:attrName>
                                        </p:attrNameLst>
                                      </p:cBhvr>
                                      <p:to>
                                        <p:strVal val="visible"/>
                                      </p:to>
                                    </p:set>
                                  </p:childTnLst>
                                  <p:subTnLst>
                                    <p:set>
                                      <p:cBhvr override="childStyle">
                                        <p:cTn dur="1" fill="hold" display="0" masterRel="nextClick" afterEffect="1"/>
                                        <p:tgtEl>
                                          <p:spTgt spid="31744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7450"/>
                                        </p:tgtEl>
                                        <p:attrNameLst>
                                          <p:attrName>style.visibility</p:attrName>
                                        </p:attrNameLst>
                                      </p:cBhvr>
                                      <p:to>
                                        <p:strVal val="visible"/>
                                      </p:to>
                                    </p:set>
                                  </p:childTnLst>
                                  <p:subTnLst>
                                    <p:set>
                                      <p:cBhvr override="childStyle">
                                        <p:cTn dur="1" fill="hold" display="0" masterRel="nextClick" afterEffect="1"/>
                                        <p:tgtEl>
                                          <p:spTgt spid="317450"/>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17457"/>
                                        </p:tgtEl>
                                        <p:attrNameLst>
                                          <p:attrName>style.visibility</p:attrName>
                                        </p:attrNameLst>
                                      </p:cBhvr>
                                      <p:to>
                                        <p:strVal val="visible"/>
                                      </p:to>
                                    </p:set>
                                  </p:childTnLst>
                                  <p:subTnLst>
                                    <p:set>
                                      <p:cBhvr override="childStyle">
                                        <p:cTn dur="1" fill="hold" display="0" masterRel="nextClick" afterEffect="1"/>
                                        <p:tgtEl>
                                          <p:spTgt spid="31745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B1DD694-B5A1-4D6F-8BB0-765994AC4D63}" type="slidenum">
              <a:rPr lang="en-US" altLang="en-US" sz="1400" smtClean="0"/>
              <a:pPr>
                <a:spcBef>
                  <a:spcPct val="0"/>
                </a:spcBef>
                <a:buFontTx/>
                <a:buNone/>
              </a:pPr>
              <a:t>15</a:t>
            </a:fld>
            <a:endParaRPr lang="en-US" altLang="en-US" sz="1400" smtClean="0"/>
          </a:p>
        </p:txBody>
      </p:sp>
      <p:sp>
        <p:nvSpPr>
          <p:cNvPr id="34819" name="Rectangle 2"/>
          <p:cNvSpPr>
            <a:spLocks noGrp="1" noChangeArrowheads="1"/>
          </p:cNvSpPr>
          <p:nvPr>
            <p:ph type="title"/>
          </p:nvPr>
        </p:nvSpPr>
        <p:spPr>
          <a:xfrm>
            <a:off x="2312988" y="2398713"/>
            <a:ext cx="4306887" cy="533400"/>
          </a:xfrm>
        </p:spPr>
        <p:txBody>
          <a:bodyPr/>
          <a:lstStyle/>
          <a:p>
            <a:pPr algn="l"/>
            <a:r>
              <a:rPr lang="de-DE" altLang="en-US" sz="2000" i="1" smtClean="0">
                <a:solidFill>
                  <a:schemeClr val="bg1"/>
                </a:solidFill>
                <a:latin typeface="Arial" panose="020B0604020202020204" pitchFamily="34" charset="0"/>
              </a:rPr>
              <a:t>Membrane - Circuit diagram so far:</a:t>
            </a:r>
            <a:endParaRPr lang="en-US" altLang="en-US" i="1" smtClean="0"/>
          </a:p>
        </p:txBody>
      </p:sp>
      <p:grpSp>
        <p:nvGrpSpPr>
          <p:cNvPr id="34820" name="Group 3"/>
          <p:cNvGrpSpPr>
            <a:grpSpLocks/>
          </p:cNvGrpSpPr>
          <p:nvPr/>
        </p:nvGrpSpPr>
        <p:grpSpPr bwMode="auto">
          <a:xfrm>
            <a:off x="2771775" y="3298825"/>
            <a:ext cx="3857625" cy="2867025"/>
            <a:chOff x="192" y="768"/>
            <a:chExt cx="2430" cy="1806"/>
          </a:xfrm>
        </p:grpSpPr>
        <p:grpSp>
          <p:nvGrpSpPr>
            <p:cNvPr id="34822" name="Group 4"/>
            <p:cNvGrpSpPr>
              <a:grpSpLocks/>
            </p:cNvGrpSpPr>
            <p:nvPr/>
          </p:nvGrpSpPr>
          <p:grpSpPr bwMode="auto">
            <a:xfrm>
              <a:off x="192" y="768"/>
              <a:ext cx="2430" cy="1806"/>
              <a:chOff x="192" y="768"/>
              <a:chExt cx="2430" cy="1806"/>
            </a:xfrm>
          </p:grpSpPr>
          <p:pic>
            <p:nvPicPr>
              <p:cNvPr id="34824" name="Picture 5" descr="Ersatzschaltbi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768"/>
                <a:ext cx="2430"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Rectangle 6"/>
              <p:cNvSpPr>
                <a:spLocks noChangeArrowheads="1"/>
              </p:cNvSpPr>
              <p:nvPr/>
            </p:nvSpPr>
            <p:spPr bwMode="auto">
              <a:xfrm>
                <a:off x="336" y="2208"/>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sp>
          <p:nvSpPr>
            <p:cNvPr id="34823" name="Text Box 7"/>
            <p:cNvSpPr txBox="1">
              <a:spLocks noChangeArrowheads="1"/>
            </p:cNvSpPr>
            <p:nvPr/>
          </p:nvSpPr>
          <p:spPr bwMode="auto">
            <a:xfrm>
              <a:off x="288" y="2208"/>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rest</a:t>
              </a:r>
            </a:p>
          </p:txBody>
        </p:sp>
      </p:grpSp>
      <p:sp>
        <p:nvSpPr>
          <p:cNvPr id="34821" name="Rectangle 8"/>
          <p:cNvSpPr>
            <a:spLocks noChangeArrowheads="1"/>
          </p:cNvSpPr>
          <p:nvPr/>
        </p:nvSpPr>
        <p:spPr bwMode="auto">
          <a:xfrm>
            <a:off x="395288" y="260350"/>
            <a:ext cx="8142287"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i="1">
                <a:solidFill>
                  <a:schemeClr val="bg1"/>
                </a:solidFill>
                <a:latin typeface="Arial" panose="020B0604020202020204" pitchFamily="34" charset="0"/>
              </a:rPr>
              <a:t>So far: Nernst equation (not considering active ion-selective channels):</a:t>
            </a:r>
            <a:br>
              <a:rPr lang="en-US" altLang="en-US" sz="2000" i="1">
                <a:solidFill>
                  <a:schemeClr val="bg1"/>
                </a:solidFill>
                <a:latin typeface="Arial" panose="020B0604020202020204" pitchFamily="34" charset="0"/>
              </a:rPr>
            </a:br>
            <a:r>
              <a:rPr lang="en-US" altLang="en-US" sz="2000" i="1">
                <a:solidFill>
                  <a:schemeClr val="bg1"/>
                </a:solidFill>
                <a:latin typeface="Arial" panose="020B0604020202020204" pitchFamily="34" charset="0"/>
              </a:rPr>
              <a:t>Semi-permeable membrane – conductance based model</a:t>
            </a:r>
            <a:br>
              <a:rPr lang="en-US" altLang="en-US" sz="2000" i="1">
                <a:solidFill>
                  <a:schemeClr val="bg1"/>
                </a:solidFill>
                <a:latin typeface="Arial" panose="020B0604020202020204" pitchFamily="34" charset="0"/>
              </a:rPr>
            </a:br>
            <a:r>
              <a:rPr lang="en-US" altLang="en-US" sz="2000" i="1">
                <a:solidFill>
                  <a:schemeClr val="bg1"/>
                </a:solidFill>
                <a:latin typeface="Arial" panose="020B0604020202020204" pitchFamily="34" charset="0"/>
              </a:rPr>
              <a:t/>
            </a:r>
            <a:br>
              <a:rPr lang="en-US" altLang="en-US" sz="2000" i="1">
                <a:solidFill>
                  <a:schemeClr val="bg1"/>
                </a:solidFill>
                <a:latin typeface="Arial" panose="020B0604020202020204" pitchFamily="34" charset="0"/>
              </a:rPr>
            </a:br>
            <a:r>
              <a:rPr lang="en-US" altLang="en-US" sz="2000" i="1">
                <a:solidFill>
                  <a:schemeClr val="bg1"/>
                </a:solidFill>
                <a:latin typeface="Arial" panose="020B0604020202020204" pitchFamily="34" charset="0"/>
              </a:rPr>
              <a:t>Now including active channels</a:t>
            </a:r>
            <a:endParaRPr lang="en-US" altLang="en-US" sz="4400" i="1">
              <a:solidFill>
                <a:schemeClr val="tx2"/>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E44DF22-7AD7-4CDA-B393-B46FBD5D6E14}" type="slidenum">
              <a:rPr lang="en-US" altLang="en-US" sz="1400" smtClean="0"/>
              <a:pPr>
                <a:spcBef>
                  <a:spcPct val="0"/>
                </a:spcBef>
                <a:buFontTx/>
                <a:buNone/>
              </a:pPr>
              <a:t>16</a:t>
            </a:fld>
            <a:endParaRPr lang="en-US" altLang="en-US" sz="1400" smtClean="0"/>
          </a:p>
        </p:txBody>
      </p:sp>
      <p:sp>
        <p:nvSpPr>
          <p:cNvPr id="342018" name="Text Box 2"/>
          <p:cNvSpPr txBox="1">
            <a:spLocks noChangeArrowheads="1"/>
          </p:cNvSpPr>
          <p:nvPr/>
        </p:nvSpPr>
        <p:spPr bwMode="auto">
          <a:xfrm>
            <a:off x="609600" y="990600"/>
            <a:ext cx="81534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The whole thing gets more complicated due to the fact that there are many different ion channels all of which have their own characteristics depending on the momentarily existing state of the cell.</a:t>
            </a:r>
          </a:p>
        </p:txBody>
      </p:sp>
      <p:sp>
        <p:nvSpPr>
          <p:cNvPr id="36868" name="Rectangle 3"/>
          <p:cNvSpPr>
            <a:spLocks noGrp="1" noChangeArrowheads="1"/>
          </p:cNvSpPr>
          <p:nvPr>
            <p:ph type="title"/>
          </p:nvPr>
        </p:nvSpPr>
        <p:spPr>
          <a:xfrm>
            <a:off x="533400" y="381000"/>
            <a:ext cx="7162800" cy="533400"/>
          </a:xfrm>
        </p:spPr>
        <p:txBody>
          <a:bodyPr/>
          <a:lstStyle/>
          <a:p>
            <a:pPr algn="l"/>
            <a:r>
              <a:rPr lang="de-DE" altLang="en-US" sz="2000" i="1" smtClean="0">
                <a:solidFill>
                  <a:schemeClr val="bg1"/>
                </a:solidFill>
                <a:latin typeface="Arial" panose="020B0604020202020204" pitchFamily="34" charset="0"/>
              </a:rPr>
              <a:t>Membrane - Circuit Diagram (advanced version):</a:t>
            </a:r>
            <a:endParaRPr lang="en-US" altLang="en-US" i="1" smtClean="0"/>
          </a:p>
        </p:txBody>
      </p:sp>
      <p:sp>
        <p:nvSpPr>
          <p:cNvPr id="342021" name="Text Box 5"/>
          <p:cNvSpPr txBox="1">
            <a:spLocks noChangeArrowheads="1"/>
          </p:cNvSpPr>
          <p:nvPr/>
        </p:nvSpPr>
        <p:spPr bwMode="auto">
          <a:xfrm>
            <a:off x="609600" y="990600"/>
            <a:ext cx="81534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chemeClr val="bg1"/>
                </a:solidFill>
                <a:latin typeface="Arial" panose="020B0604020202020204" pitchFamily="34" charset="0"/>
              </a:rPr>
              <a:t>The whole thing gets more complicated due to the fact that there are many different ion channels all of which have their own characteristics depending on the momentarily existing state of the cell.</a:t>
            </a:r>
          </a:p>
          <a:p>
            <a:pPr>
              <a:spcBef>
                <a:spcPct val="0"/>
              </a:spcBef>
              <a:buFontTx/>
              <a:buNone/>
            </a:pPr>
            <a:endParaRPr lang="en-US" altLang="en-US" sz="1600" b="1">
              <a:solidFill>
                <a:schemeClr val="bg1"/>
              </a:solidFill>
              <a:latin typeface="Arial" panose="020B0604020202020204" pitchFamily="34" charset="0"/>
            </a:endParaRPr>
          </a:p>
          <a:p>
            <a:pPr>
              <a:spcBef>
                <a:spcPct val="0"/>
              </a:spcBef>
              <a:buFontTx/>
              <a:buNone/>
            </a:pPr>
            <a:r>
              <a:rPr lang="en-US" altLang="en-US" sz="1600" b="1">
                <a:solidFill>
                  <a:srgbClr val="CC0000"/>
                </a:solidFill>
                <a:latin typeface="Arial" panose="020B0604020202020204" pitchFamily="34" charset="0"/>
              </a:rPr>
              <a:t>The conducitvity of a channel depends on the membrane potential and on the concentration difference between intra- and extracellular space (and sometimes also on other parameters).</a:t>
            </a:r>
          </a:p>
        </p:txBody>
      </p:sp>
      <p:sp>
        <p:nvSpPr>
          <p:cNvPr id="342022" name="Text Box 6"/>
          <p:cNvSpPr txBox="1">
            <a:spLocks noChangeArrowheads="1"/>
          </p:cNvSpPr>
          <p:nvPr/>
        </p:nvSpPr>
        <p:spPr bwMode="auto">
          <a:xfrm>
            <a:off x="609600" y="990600"/>
            <a:ext cx="81534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chemeClr val="bg1"/>
                </a:solidFill>
                <a:latin typeface="Arial" panose="020B0604020202020204" pitchFamily="34" charset="0"/>
              </a:rPr>
              <a:t>The whole thing gets more complicated due to the fact that there are many different ion channels all of which have their own characteristics depending on the momentarily existing state of the cell.</a:t>
            </a:r>
          </a:p>
          <a:p>
            <a:pPr>
              <a:spcBef>
                <a:spcPct val="0"/>
              </a:spcBef>
              <a:buFontTx/>
              <a:buNone/>
            </a:pPr>
            <a:endParaRPr lang="en-US" altLang="en-US" sz="1600" b="1">
              <a:solidFill>
                <a:schemeClr val="bg1"/>
              </a:solidFill>
              <a:latin typeface="Arial" panose="020B0604020202020204" pitchFamily="34" charset="0"/>
            </a:endParaRPr>
          </a:p>
          <a:p>
            <a:pPr>
              <a:spcBef>
                <a:spcPct val="0"/>
              </a:spcBef>
              <a:buFontTx/>
              <a:buNone/>
            </a:pPr>
            <a:r>
              <a:rPr lang="en-US" altLang="en-US" sz="1600" b="1">
                <a:solidFill>
                  <a:schemeClr val="bg1"/>
                </a:solidFill>
                <a:latin typeface="Arial" panose="020B0604020202020204" pitchFamily="34" charset="0"/>
              </a:rPr>
              <a:t>The conducitvity of a channel depends on the membrane potential and on the concentration difference between intra- and extracellular space (and sometimes also on other parameters).</a:t>
            </a:r>
          </a:p>
          <a:p>
            <a:pPr>
              <a:spcBef>
                <a:spcPct val="0"/>
              </a:spcBef>
              <a:buFontTx/>
              <a:buNone/>
            </a:pPr>
            <a:endParaRPr lang="en-US" altLang="en-US" sz="1600" b="1">
              <a:solidFill>
                <a:schemeClr val="bg1"/>
              </a:solidFill>
              <a:latin typeface="Arial" panose="020B0604020202020204" pitchFamily="34" charset="0"/>
            </a:endParaRPr>
          </a:p>
          <a:p>
            <a:pPr>
              <a:spcBef>
                <a:spcPct val="0"/>
              </a:spcBef>
              <a:buFontTx/>
              <a:buNone/>
            </a:pPr>
            <a:r>
              <a:rPr lang="en-US" altLang="en-US" sz="1600" b="1">
                <a:solidFill>
                  <a:srgbClr val="CC0000"/>
                </a:solidFill>
                <a:latin typeface="Arial" panose="020B0604020202020204" pitchFamily="34" charset="0"/>
              </a:rPr>
              <a:t>One needs a computer simulation to describe this complex membrane behavior.</a:t>
            </a:r>
          </a:p>
        </p:txBody>
      </p:sp>
      <p:grpSp>
        <p:nvGrpSpPr>
          <p:cNvPr id="36871" name="Group 8"/>
          <p:cNvGrpSpPr>
            <a:grpSpLocks/>
          </p:cNvGrpSpPr>
          <p:nvPr/>
        </p:nvGrpSpPr>
        <p:grpSpPr bwMode="auto">
          <a:xfrm>
            <a:off x="1219200" y="3505200"/>
            <a:ext cx="6934200" cy="2867025"/>
            <a:chOff x="1219200" y="3505200"/>
            <a:chExt cx="6934200" cy="2867025"/>
          </a:xfrm>
        </p:grpSpPr>
        <p:pic>
          <p:nvPicPr>
            <p:cNvPr id="36872" name="Picture 4" descr="Ersatzschaltbil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505200"/>
              <a:ext cx="69342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3" name="Group 7"/>
            <p:cNvGrpSpPr>
              <a:grpSpLocks/>
            </p:cNvGrpSpPr>
            <p:nvPr/>
          </p:nvGrpSpPr>
          <p:grpSpPr bwMode="auto">
            <a:xfrm>
              <a:off x="4788024" y="5550695"/>
              <a:ext cx="864096" cy="150018"/>
              <a:chOff x="4788024" y="5517232"/>
              <a:chExt cx="864096" cy="216024"/>
            </a:xfrm>
          </p:grpSpPr>
          <p:sp>
            <p:nvSpPr>
              <p:cNvPr id="36874" name="Rectangle 1"/>
              <p:cNvSpPr>
                <a:spLocks noChangeArrowheads="1"/>
              </p:cNvSpPr>
              <p:nvPr/>
            </p:nvSpPr>
            <p:spPr bwMode="auto">
              <a:xfrm>
                <a:off x="4788024" y="5517232"/>
                <a:ext cx="864096" cy="216024"/>
              </a:xfrm>
              <a:prstGeom prst="rect">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cxnSp>
            <p:nvCxnSpPr>
              <p:cNvPr id="4" name="Straight Connector 3"/>
              <p:cNvCxnSpPr/>
              <p:nvPr/>
            </p:nvCxnSpPr>
            <p:spPr bwMode="auto">
              <a:xfrm>
                <a:off x="4810125" y="5520659"/>
                <a:ext cx="819150" cy="0"/>
              </a:xfrm>
              <a:prstGeom prst="line">
                <a:avLst/>
              </a:prstGeom>
              <a:noFill/>
              <a:ln w="19050" cap="flat" cmpd="sng" algn="ctr">
                <a:solidFill>
                  <a:schemeClr val="tx1">
                    <a:lumMod val="95000"/>
                    <a:lumOff val="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4965700" y="5694394"/>
                <a:ext cx="431800" cy="0"/>
              </a:xfrm>
              <a:prstGeom prst="line">
                <a:avLst/>
              </a:prstGeom>
              <a:noFill/>
              <a:ln w="76200" cap="flat" cmpd="sng" algn="ctr">
                <a:solidFill>
                  <a:schemeClr val="tx1">
                    <a:lumMod val="95000"/>
                    <a:lumOff val="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2018"/>
                                        </p:tgtEl>
                                        <p:attrNameLst>
                                          <p:attrName>style.visibility</p:attrName>
                                        </p:attrNameLst>
                                      </p:cBhvr>
                                      <p:to>
                                        <p:strVal val="visible"/>
                                      </p:to>
                                    </p:set>
                                    <p:anim calcmode="lin" valueType="num">
                                      <p:cBhvr additive="base">
                                        <p:cTn id="7" dur="500" fill="hold"/>
                                        <p:tgtEl>
                                          <p:spTgt spid="342018"/>
                                        </p:tgtEl>
                                        <p:attrNameLst>
                                          <p:attrName>ppt_x</p:attrName>
                                        </p:attrNameLst>
                                      </p:cBhvr>
                                      <p:tavLst>
                                        <p:tav tm="0">
                                          <p:val>
                                            <p:strVal val="#ppt_x"/>
                                          </p:val>
                                        </p:tav>
                                        <p:tav tm="100000">
                                          <p:val>
                                            <p:strVal val="#ppt_x"/>
                                          </p:val>
                                        </p:tav>
                                      </p:tavLst>
                                    </p:anim>
                                    <p:anim calcmode="lin" valueType="num">
                                      <p:cBhvr additive="base">
                                        <p:cTn id="8" dur="500" fill="hold"/>
                                        <p:tgtEl>
                                          <p:spTgt spid="3420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2021"/>
                                        </p:tgtEl>
                                        <p:attrNameLst>
                                          <p:attrName>style.visibility</p:attrName>
                                        </p:attrNameLst>
                                      </p:cBhvr>
                                      <p:to>
                                        <p:strVal val="visible"/>
                                      </p:to>
                                    </p:set>
                                    <p:anim calcmode="lin" valueType="num">
                                      <p:cBhvr additive="base">
                                        <p:cTn id="13" dur="500" fill="hold"/>
                                        <p:tgtEl>
                                          <p:spTgt spid="342021"/>
                                        </p:tgtEl>
                                        <p:attrNameLst>
                                          <p:attrName>ppt_x</p:attrName>
                                        </p:attrNameLst>
                                      </p:cBhvr>
                                      <p:tavLst>
                                        <p:tav tm="0">
                                          <p:val>
                                            <p:strVal val="0-#ppt_w/2"/>
                                          </p:val>
                                        </p:tav>
                                        <p:tav tm="100000">
                                          <p:val>
                                            <p:strVal val="#ppt_x"/>
                                          </p:val>
                                        </p:tav>
                                      </p:tavLst>
                                    </p:anim>
                                    <p:anim calcmode="lin" valueType="num">
                                      <p:cBhvr additive="base">
                                        <p:cTn id="14" dur="500" fill="hold"/>
                                        <p:tgtEl>
                                          <p:spTgt spid="3420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42022"/>
                                        </p:tgtEl>
                                        <p:attrNameLst>
                                          <p:attrName>style.visibility</p:attrName>
                                        </p:attrNameLst>
                                      </p:cBhvr>
                                      <p:to>
                                        <p:strVal val="visible"/>
                                      </p:to>
                                    </p:set>
                                    <p:anim calcmode="lin" valueType="num">
                                      <p:cBhvr additive="base">
                                        <p:cTn id="19" dur="500" fill="hold"/>
                                        <p:tgtEl>
                                          <p:spTgt spid="342022"/>
                                        </p:tgtEl>
                                        <p:attrNameLst>
                                          <p:attrName>ppt_x</p:attrName>
                                        </p:attrNameLst>
                                      </p:cBhvr>
                                      <p:tavLst>
                                        <p:tav tm="0">
                                          <p:val>
                                            <p:strVal val="0-#ppt_w/2"/>
                                          </p:val>
                                        </p:tav>
                                        <p:tav tm="100000">
                                          <p:val>
                                            <p:strVal val="#ppt_x"/>
                                          </p:val>
                                        </p:tav>
                                      </p:tavLst>
                                    </p:anim>
                                    <p:anim calcmode="lin" valueType="num">
                                      <p:cBhvr additive="base">
                                        <p:cTn id="20" dur="500" fill="hold"/>
                                        <p:tgtEl>
                                          <p:spTgt spid="3420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autoUpdateAnimBg="0"/>
      <p:bldP spid="342021" grpId="0" autoUpdateAnimBg="0"/>
      <p:bldP spid="34202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FFA0616-F0C1-4A99-9837-B2593607F52B}" type="slidenum">
              <a:rPr lang="en-US" altLang="en-US" sz="1400" smtClean="0"/>
              <a:pPr>
                <a:spcBef>
                  <a:spcPct val="0"/>
                </a:spcBef>
                <a:buFontTx/>
                <a:buNone/>
              </a:pPr>
              <a:t>17</a:t>
            </a:fld>
            <a:endParaRPr lang="en-US" altLang="en-US" sz="1400" smtClean="0"/>
          </a:p>
        </p:txBody>
      </p:sp>
      <p:grpSp>
        <p:nvGrpSpPr>
          <p:cNvPr id="38915" name="Group 2"/>
          <p:cNvGrpSpPr>
            <a:grpSpLocks/>
          </p:cNvGrpSpPr>
          <p:nvPr/>
        </p:nvGrpSpPr>
        <p:grpSpPr bwMode="auto">
          <a:xfrm>
            <a:off x="838200" y="1219200"/>
            <a:ext cx="7924800" cy="5334000"/>
            <a:chOff x="288" y="240"/>
            <a:chExt cx="5355" cy="3840"/>
          </a:xfrm>
        </p:grpSpPr>
        <p:pic>
          <p:nvPicPr>
            <p:cNvPr id="389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240"/>
              <a:ext cx="2700" cy="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240"/>
              <a:ext cx="2619" cy="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2208"/>
              <a:ext cx="2421" cy="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916" name="Rectangle 6"/>
          <p:cNvSpPr>
            <a:spLocks noGrp="1" noChangeArrowheads="1"/>
          </p:cNvSpPr>
          <p:nvPr>
            <p:ph type="title"/>
          </p:nvPr>
        </p:nvSpPr>
        <p:spPr>
          <a:xfrm>
            <a:off x="685800" y="188913"/>
            <a:ext cx="7772400" cy="868362"/>
          </a:xfrm>
        </p:spPr>
        <p:txBody>
          <a:bodyPr/>
          <a:lstStyle/>
          <a:p>
            <a:r>
              <a:rPr lang="en-US" altLang="en-US" sz="3600" i="1" smtClean="0">
                <a:solidFill>
                  <a:schemeClr val="accent2"/>
                </a:solidFill>
                <a:latin typeface="Arial" panose="020B0604020202020204" pitchFamily="34" charset="0"/>
              </a:rPr>
              <a:t>Action potential</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5B4D595-AEFD-4E04-BC34-63EF89E3F82E}" type="slidenum">
              <a:rPr lang="en-US" altLang="en-US" sz="1400" smtClean="0"/>
              <a:pPr>
                <a:spcBef>
                  <a:spcPct val="0"/>
                </a:spcBef>
                <a:buFontTx/>
                <a:buNone/>
              </a:pPr>
              <a:t>18</a:t>
            </a:fld>
            <a:endParaRPr lang="en-US" altLang="en-US" sz="1400" smtClean="0"/>
          </a:p>
        </p:txBody>
      </p:sp>
      <p:sp>
        <p:nvSpPr>
          <p:cNvPr id="39939" name="Rectangle 2"/>
          <p:cNvSpPr>
            <a:spLocks noGrp="1" noChangeArrowheads="1"/>
          </p:cNvSpPr>
          <p:nvPr>
            <p:ph type="title"/>
          </p:nvPr>
        </p:nvSpPr>
        <p:spPr>
          <a:xfrm>
            <a:off x="533400" y="381000"/>
            <a:ext cx="3657600" cy="533400"/>
          </a:xfrm>
        </p:spPr>
        <p:txBody>
          <a:bodyPr/>
          <a:lstStyle/>
          <a:p>
            <a:pPr algn="l"/>
            <a:r>
              <a:rPr lang="de-DE" altLang="en-US" sz="2000" i="1" smtClean="0">
                <a:solidFill>
                  <a:schemeClr val="bg1"/>
                </a:solidFill>
                <a:latin typeface="Arial" panose="020B0604020202020204" pitchFamily="34" charset="0"/>
              </a:rPr>
              <a:t>Hodgkin and Huxley</a:t>
            </a:r>
            <a:endParaRPr lang="en-US" altLang="en-US" i="1" smtClean="0"/>
          </a:p>
        </p:txBody>
      </p:sp>
      <p:pic>
        <p:nvPicPr>
          <p:cNvPr id="39940" name="Picture 3"/>
          <p:cNvPicPr>
            <a:picLocks noChangeAspect="1" noChangeArrowheads="1"/>
          </p:cNvPicPr>
          <p:nvPr/>
        </p:nvPicPr>
        <p:blipFill>
          <a:blip r:embed="rId3">
            <a:extLst>
              <a:ext uri="{28A0092B-C50C-407E-A947-70E740481C1C}">
                <a14:useLocalDpi xmlns:a14="http://schemas.microsoft.com/office/drawing/2010/main" val="0"/>
              </a:ext>
            </a:extLst>
          </a:blip>
          <a:srcRect l="7716" t="3844" r="8960" b="14104"/>
          <a:stretch>
            <a:fillRect/>
          </a:stretch>
        </p:blipFill>
        <p:spPr bwMode="auto">
          <a:xfrm>
            <a:off x="2051050" y="1196975"/>
            <a:ext cx="4679950"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1" name="Text Box 4"/>
          <p:cNvSpPr txBox="1">
            <a:spLocks noChangeArrowheads="1"/>
          </p:cNvSpPr>
          <p:nvPr/>
        </p:nvSpPr>
        <p:spPr bwMode="auto">
          <a:xfrm>
            <a:off x="323850" y="6092825"/>
            <a:ext cx="862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400">
                <a:solidFill>
                  <a:schemeClr val="bg1"/>
                </a:solidFill>
                <a:latin typeface="Arial" panose="020B0604020202020204" pitchFamily="34" charset="0"/>
              </a:rPr>
              <a:t>Taken from: http://icwww.epfl.ch/~gerstner/SPNM/node14.html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 </a:t>
            </a:r>
            <a:r>
              <a:rPr lang="de-DE" dirty="0" err="1" smtClean="0"/>
              <a:t>ended</a:t>
            </a:r>
            <a:r>
              <a:rPr lang="de-DE" dirty="0" smtClean="0"/>
              <a:t> </a:t>
            </a:r>
            <a:r>
              <a:rPr lang="de-DE" smtClean="0"/>
              <a:t>here</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3C48628A-18D4-45FB-86E7-5FCC5397A573}" type="slidenum">
              <a:rPr lang="en-US" altLang="en-US" smtClean="0"/>
              <a:pPr>
                <a:defRPr/>
              </a:pPr>
              <a:t>19</a:t>
            </a:fld>
            <a:endParaRPr lang="en-US" altLang="en-US"/>
          </a:p>
        </p:txBody>
      </p:sp>
    </p:spTree>
    <p:extLst>
      <p:ext uri="{BB962C8B-B14F-4D97-AF65-F5344CB8AC3E}">
        <p14:creationId xmlns:p14="http://schemas.microsoft.com/office/powerpoint/2010/main" val="312831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88FE843-C04E-4FB2-B014-18CDDF1FB173}" type="slidenum">
              <a:rPr lang="en-US" altLang="en-US" sz="1400" smtClean="0"/>
              <a:pPr>
                <a:spcBef>
                  <a:spcPct val="0"/>
                </a:spcBef>
                <a:buFontTx/>
                <a:buNone/>
              </a:pPr>
              <a:t>2</a:t>
            </a:fld>
            <a:endParaRPr lang="en-US" altLang="en-US" sz="1400" smtClean="0"/>
          </a:p>
        </p:txBody>
      </p:sp>
      <p:sp>
        <p:nvSpPr>
          <p:cNvPr id="6147" name="Text Box 2"/>
          <p:cNvSpPr txBox="1">
            <a:spLocks noChangeArrowheads="1"/>
          </p:cNvSpPr>
          <p:nvPr/>
        </p:nvSpPr>
        <p:spPr bwMode="auto">
          <a:xfrm>
            <a:off x="4419600" y="990600"/>
            <a:ext cx="4343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800" b="1">
                <a:solidFill>
                  <a:schemeClr val="bg1"/>
                </a:solidFill>
                <a:latin typeface="Arial" panose="020B0604020202020204" pitchFamily="34" charset="0"/>
              </a:rPr>
              <a:t>                      “The Neuron “</a:t>
            </a:r>
          </a:p>
          <a:p>
            <a:pPr>
              <a:lnSpc>
                <a:spcPct val="120000"/>
              </a:lnSpc>
              <a:spcBef>
                <a:spcPct val="0"/>
              </a:spcBef>
              <a:buFontTx/>
              <a:buNone/>
            </a:pPr>
            <a:endParaRPr lang="de-DE" altLang="en-US" sz="1800">
              <a:latin typeface="Arial" panose="020B0604020202020204" pitchFamily="34" charset="0"/>
            </a:endParaRPr>
          </a:p>
          <a:p>
            <a:pPr>
              <a:lnSpc>
                <a:spcPct val="120000"/>
              </a:lnSpc>
              <a:spcBef>
                <a:spcPct val="0"/>
              </a:spcBef>
              <a:buFontTx/>
              <a:buNone/>
            </a:pPr>
            <a:r>
              <a:rPr lang="de-DE" altLang="en-US" sz="1800" i="1">
                <a:solidFill>
                  <a:schemeClr val="bg1"/>
                </a:solidFill>
                <a:latin typeface="Arial" panose="020B0604020202020204" pitchFamily="34" charset="0"/>
              </a:rPr>
              <a:t>       Contents:</a:t>
            </a:r>
          </a:p>
          <a:p>
            <a:pPr>
              <a:lnSpc>
                <a:spcPct val="120000"/>
              </a:lnSpc>
              <a:spcBef>
                <a:spcPct val="0"/>
              </a:spcBef>
              <a:buFontTx/>
              <a:buNone/>
            </a:pPr>
            <a:endParaRPr lang="de-DE" altLang="en-US" sz="1400">
              <a:solidFill>
                <a:schemeClr val="bg1"/>
              </a:solidFill>
              <a:latin typeface="Arial" panose="020B0604020202020204" pitchFamily="34" charset="0"/>
            </a:endParaRP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Structure</a:t>
            </a: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Electrical Membrane Properties</a:t>
            </a: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Ion Channels</a:t>
            </a: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a:t>
            </a:r>
            <a:r>
              <a:rPr lang="de-DE" altLang="en-US" sz="1400">
                <a:solidFill>
                  <a:srgbClr val="CC0000"/>
                </a:solidFill>
                <a:latin typeface="Arial" panose="020B0604020202020204" pitchFamily="34" charset="0"/>
              </a:rPr>
              <a:t>Actionpotential</a:t>
            </a: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Signal Propagation</a:t>
            </a:r>
          </a:p>
          <a:p>
            <a:pPr lvl="1">
              <a:lnSpc>
                <a:spcPct val="140000"/>
              </a:lnSpc>
              <a:spcBef>
                <a:spcPct val="0"/>
              </a:spcBef>
              <a:buFont typeface="Wingdings" panose="05000000000000000000" pitchFamily="2" charset="2"/>
              <a:buChar char="§"/>
            </a:pPr>
            <a:r>
              <a:rPr lang="de-DE" altLang="en-US" sz="1400">
                <a:solidFill>
                  <a:schemeClr val="bg1"/>
                </a:solidFill>
                <a:latin typeface="Arial" panose="020B0604020202020204" pitchFamily="34" charset="0"/>
              </a:rPr>
              <a:t> Synaptic Transmission</a:t>
            </a:r>
          </a:p>
          <a:p>
            <a:pPr>
              <a:lnSpc>
                <a:spcPct val="120000"/>
              </a:lnSpc>
              <a:spcBef>
                <a:spcPct val="0"/>
              </a:spcBef>
              <a:buFontTx/>
              <a:buNone/>
            </a:pPr>
            <a:endParaRPr lang="de-DE" altLang="en-US" sz="1800">
              <a:solidFill>
                <a:schemeClr val="bg1"/>
              </a:solidFill>
              <a:latin typeface="Arial" panose="020B0604020202020204" pitchFamily="34" charset="0"/>
            </a:endParaRPr>
          </a:p>
          <a:p>
            <a:pPr>
              <a:spcBef>
                <a:spcPct val="50000"/>
              </a:spcBef>
              <a:buFontTx/>
              <a:buNone/>
            </a:pPr>
            <a:endParaRPr lang="en-US" altLang="en-US" sz="1800"/>
          </a:p>
        </p:txBody>
      </p:sp>
      <p:sp>
        <p:nvSpPr>
          <p:cNvPr id="6148" name="Rectangle 3"/>
          <p:cNvSpPr>
            <a:spLocks noGrp="1" noChangeArrowheads="1"/>
          </p:cNvSpPr>
          <p:nvPr>
            <p:ph type="title"/>
          </p:nvPr>
        </p:nvSpPr>
        <p:spPr>
          <a:xfrm>
            <a:off x="641350" y="285750"/>
            <a:ext cx="7867650" cy="476250"/>
          </a:xfrm>
        </p:spPr>
        <p:txBody>
          <a:bodyPr/>
          <a:lstStyle/>
          <a:p>
            <a:r>
              <a:rPr lang="de-DE" altLang="en-US" sz="2400" i="1" smtClean="0">
                <a:solidFill>
                  <a:schemeClr val="bg1"/>
                </a:solidFill>
                <a:latin typeface="Arial" panose="020B0604020202020204" pitchFamily="34" charset="0"/>
              </a:rPr>
              <a:t>Neurophysiological Background</a:t>
            </a:r>
            <a:endParaRPr lang="en-US" altLang="en-US" i="1" smtClean="0"/>
          </a:p>
        </p:txBody>
      </p:sp>
      <p:pic>
        <p:nvPicPr>
          <p:cNvPr id="6149" name="Picture 4" descr="lapp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989013"/>
            <a:ext cx="3683000"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85AA467-FF92-4125-8CFD-4F96D4A83065}" type="slidenum">
              <a:rPr lang="en-US" altLang="en-US" sz="1400" smtClean="0"/>
              <a:pPr>
                <a:spcBef>
                  <a:spcPct val="0"/>
                </a:spcBef>
                <a:buFontTx/>
                <a:buNone/>
              </a:pPr>
              <a:t>20</a:t>
            </a:fld>
            <a:endParaRPr lang="en-US" altLang="en-US" sz="1400" smtClean="0"/>
          </a:p>
        </p:txBody>
      </p:sp>
      <p:sp>
        <p:nvSpPr>
          <p:cNvPr id="41987" name="Rectangle 2"/>
          <p:cNvSpPr>
            <a:spLocks noGrp="1" noChangeArrowheads="1"/>
          </p:cNvSpPr>
          <p:nvPr>
            <p:ph type="title"/>
          </p:nvPr>
        </p:nvSpPr>
        <p:spPr>
          <a:xfrm>
            <a:off x="533400" y="381000"/>
            <a:ext cx="3657600" cy="533400"/>
          </a:xfrm>
        </p:spPr>
        <p:txBody>
          <a:bodyPr/>
          <a:lstStyle/>
          <a:p>
            <a:pPr algn="l"/>
            <a:r>
              <a:rPr lang="en-US" altLang="en-US" sz="2000" i="1" smtClean="0">
                <a:solidFill>
                  <a:schemeClr val="bg1"/>
                </a:solidFill>
                <a:latin typeface="Arial" panose="020B0604020202020204" pitchFamily="34" charset="0"/>
              </a:rPr>
              <a:t>Hodgkin Huxley Model:</a:t>
            </a:r>
            <a:endParaRPr lang="en-US" altLang="en-US" i="1" smtClean="0"/>
          </a:p>
        </p:txBody>
      </p:sp>
      <p:pic>
        <p:nvPicPr>
          <p:cNvPr id="41988" name="Picture 3" descr="img92"/>
          <p:cNvPicPr>
            <a:picLocks noChangeAspect="1" noChangeArrowheads="1"/>
          </p:cNvPicPr>
          <p:nvPr/>
        </p:nvPicPr>
        <p:blipFill>
          <a:blip r:embed="rId4">
            <a:extLst>
              <a:ext uri="{28A0092B-C50C-407E-A947-70E740481C1C}">
                <a14:useLocalDpi xmlns:a14="http://schemas.microsoft.com/office/drawing/2010/main" val="0"/>
              </a:ext>
            </a:extLst>
          </a:blip>
          <a:srcRect t="7573" b="3903"/>
          <a:stretch>
            <a:fillRect/>
          </a:stretch>
        </p:blipFill>
        <p:spPr bwMode="auto">
          <a:xfrm>
            <a:off x="3598863" y="0"/>
            <a:ext cx="55451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4308" name="Object 4"/>
          <p:cNvGraphicFramePr>
            <a:graphicFrameLocks noChangeAspect="1"/>
          </p:cNvGraphicFramePr>
          <p:nvPr/>
        </p:nvGraphicFramePr>
        <p:xfrm>
          <a:off x="323850" y="3716338"/>
          <a:ext cx="3249613" cy="833437"/>
        </p:xfrm>
        <a:graphic>
          <a:graphicData uri="http://schemas.openxmlformats.org/presentationml/2006/ole">
            <mc:AlternateContent xmlns:mc="http://schemas.openxmlformats.org/markup-compatibility/2006">
              <mc:Choice xmlns:v="urn:schemas-microsoft-com:vml" Requires="v">
                <p:oleObj spid="_x0000_s42012" name="Formel" r:id="rId5" imgW="1625600" imgH="419100" progId="Equation.3">
                  <p:embed/>
                </p:oleObj>
              </mc:Choice>
              <mc:Fallback>
                <p:oleObj name="Formel" r:id="rId5" imgW="1625600" imgH="419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716338"/>
                        <a:ext cx="3249613" cy="833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4309" name="Object 5"/>
          <p:cNvGraphicFramePr>
            <a:graphicFrameLocks noChangeAspect="1"/>
          </p:cNvGraphicFramePr>
          <p:nvPr/>
        </p:nvGraphicFramePr>
        <p:xfrm>
          <a:off x="323850" y="2854325"/>
          <a:ext cx="2868613" cy="682625"/>
        </p:xfrm>
        <a:graphic>
          <a:graphicData uri="http://schemas.openxmlformats.org/presentationml/2006/ole">
            <mc:AlternateContent xmlns:mc="http://schemas.openxmlformats.org/markup-compatibility/2006">
              <mc:Choice xmlns:v="urn:schemas-microsoft-com:vml" Requires="v">
                <p:oleObj spid="_x0000_s42013" name="Formel" r:id="rId7" imgW="1435100" imgH="342900" progId="Equation.3">
                  <p:embed/>
                </p:oleObj>
              </mc:Choice>
              <mc:Fallback>
                <p:oleObj name="Formel" r:id="rId7" imgW="1435100" imgH="3429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854325"/>
                        <a:ext cx="2868613"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0" name="Text Box 6"/>
          <p:cNvSpPr txBox="1">
            <a:spLocks noChangeArrowheads="1"/>
          </p:cNvSpPr>
          <p:nvPr/>
        </p:nvSpPr>
        <p:spPr bwMode="auto">
          <a:xfrm>
            <a:off x="3636963" y="2957513"/>
            <a:ext cx="792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with</a:t>
            </a:r>
            <a:endParaRPr lang="en-US" altLang="en-US" sz="1600" b="1">
              <a:solidFill>
                <a:schemeClr val="bg1"/>
              </a:solidFill>
              <a:latin typeface="Arial" panose="020B0604020202020204" pitchFamily="34" charset="0"/>
            </a:endParaRPr>
          </a:p>
        </p:txBody>
      </p:sp>
      <p:graphicFrame>
        <p:nvGraphicFramePr>
          <p:cNvPr id="354311" name="Object 7"/>
          <p:cNvGraphicFramePr>
            <a:graphicFrameLocks noChangeAspect="1"/>
          </p:cNvGraphicFramePr>
          <p:nvPr/>
        </p:nvGraphicFramePr>
        <p:xfrm>
          <a:off x="4356100" y="2781300"/>
          <a:ext cx="887413" cy="784225"/>
        </p:xfrm>
        <a:graphic>
          <a:graphicData uri="http://schemas.openxmlformats.org/presentationml/2006/ole">
            <mc:AlternateContent xmlns:mc="http://schemas.openxmlformats.org/markup-compatibility/2006">
              <mc:Choice xmlns:v="urn:schemas-microsoft-com:vml" Requires="v">
                <p:oleObj spid="_x0000_s42014" name="Formel" r:id="rId9" imgW="444307" imgH="393529" progId="Equation.3">
                  <p:embed/>
                </p:oleObj>
              </mc:Choice>
              <mc:Fallback>
                <p:oleObj name="Formel" r:id="rId9" imgW="444307" imgH="393529"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2781300"/>
                        <a:ext cx="887413"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2" name="Text Box 8"/>
          <p:cNvSpPr txBox="1">
            <a:spLocks noChangeArrowheads="1"/>
          </p:cNvSpPr>
          <p:nvPr/>
        </p:nvSpPr>
        <p:spPr bwMode="auto">
          <a:xfrm>
            <a:off x="5437188" y="2997200"/>
            <a:ext cx="792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and</a:t>
            </a:r>
            <a:endParaRPr lang="en-US" altLang="en-US" sz="1600" b="1">
              <a:solidFill>
                <a:schemeClr val="bg1"/>
              </a:solidFill>
              <a:latin typeface="Arial" panose="020B0604020202020204" pitchFamily="34" charset="0"/>
            </a:endParaRPr>
          </a:p>
        </p:txBody>
      </p:sp>
      <p:graphicFrame>
        <p:nvGraphicFramePr>
          <p:cNvPr id="354313" name="Object 9"/>
          <p:cNvGraphicFramePr>
            <a:graphicFrameLocks noChangeAspect="1"/>
          </p:cNvGraphicFramePr>
          <p:nvPr/>
        </p:nvGraphicFramePr>
        <p:xfrm>
          <a:off x="6300788" y="2781300"/>
          <a:ext cx="2306637" cy="784225"/>
        </p:xfrm>
        <a:graphic>
          <a:graphicData uri="http://schemas.openxmlformats.org/presentationml/2006/ole">
            <mc:AlternateContent xmlns:mc="http://schemas.openxmlformats.org/markup-compatibility/2006">
              <mc:Choice xmlns:v="urn:schemas-microsoft-com:vml" Requires="v">
                <p:oleObj spid="_x0000_s42015" name="Formel" r:id="rId11" imgW="1155700" imgH="393700" progId="Equation.3">
                  <p:embed/>
                </p:oleObj>
              </mc:Choice>
              <mc:Fallback>
                <p:oleObj name="Formel" r:id="rId11" imgW="1155700" imgH="3937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0788" y="2781300"/>
                        <a:ext cx="2306637"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4314" name="Rectangle 10"/>
          <p:cNvSpPr>
            <a:spLocks noChangeArrowheads="1"/>
          </p:cNvSpPr>
          <p:nvPr/>
        </p:nvSpPr>
        <p:spPr bwMode="auto">
          <a:xfrm>
            <a:off x="1187450" y="2205038"/>
            <a:ext cx="1152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solidFill>
                  <a:schemeClr val="bg1"/>
                </a:solidFill>
                <a:latin typeface="Arial" panose="020B0604020202020204" pitchFamily="34" charset="0"/>
              </a:rPr>
              <a:t>charging </a:t>
            </a:r>
            <a:br>
              <a:rPr lang="en-US" altLang="en-US" sz="1600">
                <a:solidFill>
                  <a:schemeClr val="bg1"/>
                </a:solidFill>
                <a:latin typeface="Arial" panose="020B0604020202020204" pitchFamily="34" charset="0"/>
              </a:rPr>
            </a:br>
            <a:r>
              <a:rPr lang="en-US" altLang="en-US" sz="1600">
                <a:solidFill>
                  <a:schemeClr val="bg1"/>
                </a:solidFill>
                <a:latin typeface="Arial" panose="020B0604020202020204" pitchFamily="34" charset="0"/>
              </a:rPr>
              <a:t>current</a:t>
            </a:r>
            <a:endParaRPr lang="en-US" altLang="en-US" sz="1600">
              <a:solidFill>
                <a:schemeClr val="tx2"/>
              </a:solidFill>
            </a:endParaRPr>
          </a:p>
        </p:txBody>
      </p:sp>
      <p:sp>
        <p:nvSpPr>
          <p:cNvPr id="354315" name="Rectangle 11"/>
          <p:cNvSpPr>
            <a:spLocks noChangeArrowheads="1"/>
          </p:cNvSpPr>
          <p:nvPr/>
        </p:nvSpPr>
        <p:spPr bwMode="auto">
          <a:xfrm>
            <a:off x="2411413" y="2205038"/>
            <a:ext cx="11525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solidFill>
                  <a:schemeClr val="bg1"/>
                </a:solidFill>
                <a:latin typeface="Arial" panose="020B0604020202020204" pitchFamily="34" charset="0"/>
              </a:rPr>
              <a:t>Ion</a:t>
            </a:r>
            <a:br>
              <a:rPr lang="en-US" altLang="en-US" sz="1600">
                <a:solidFill>
                  <a:schemeClr val="bg1"/>
                </a:solidFill>
                <a:latin typeface="Arial" panose="020B0604020202020204" pitchFamily="34" charset="0"/>
              </a:rPr>
            </a:br>
            <a:r>
              <a:rPr lang="en-US" altLang="en-US" sz="1600">
                <a:solidFill>
                  <a:schemeClr val="bg1"/>
                </a:solidFill>
                <a:latin typeface="Arial" panose="020B0604020202020204" pitchFamily="34" charset="0"/>
              </a:rPr>
              <a:t>channels</a:t>
            </a:r>
            <a:endParaRPr lang="en-US" altLang="en-US" sz="1600">
              <a:solidFill>
                <a:schemeClr val="tx2"/>
              </a:solidFill>
            </a:endParaRPr>
          </a:p>
        </p:txBody>
      </p:sp>
      <p:graphicFrame>
        <p:nvGraphicFramePr>
          <p:cNvPr id="354316" name="Object 12"/>
          <p:cNvGraphicFramePr>
            <a:graphicFrameLocks noChangeAspect="1"/>
          </p:cNvGraphicFramePr>
          <p:nvPr/>
        </p:nvGraphicFramePr>
        <p:xfrm>
          <a:off x="6732588" y="3860800"/>
          <a:ext cx="2049462" cy="455613"/>
        </p:xfrm>
        <a:graphic>
          <a:graphicData uri="http://schemas.openxmlformats.org/presentationml/2006/ole">
            <mc:AlternateContent xmlns:mc="http://schemas.openxmlformats.org/markup-compatibility/2006">
              <mc:Choice xmlns:v="urn:schemas-microsoft-com:vml" Requires="v">
                <p:oleObj spid="_x0000_s42016" name="Formel" r:id="rId13" imgW="1028700" imgH="228600" progId="Equation.3">
                  <p:embed/>
                </p:oleObj>
              </mc:Choice>
              <mc:Fallback>
                <p:oleObj name="Formel" r:id="rId13" imgW="1028700" imgH="2286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2588" y="3860800"/>
                        <a:ext cx="204946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54317"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88" y="4797425"/>
            <a:ext cx="86963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4318" name="Group 14"/>
          <p:cNvGrpSpPr>
            <a:grpSpLocks/>
          </p:cNvGrpSpPr>
          <p:nvPr/>
        </p:nvGrpSpPr>
        <p:grpSpPr bwMode="auto">
          <a:xfrm>
            <a:off x="107950" y="5654675"/>
            <a:ext cx="8972550" cy="1014413"/>
            <a:chOff x="68" y="3562"/>
            <a:chExt cx="5652" cy="639"/>
          </a:xfrm>
        </p:grpSpPr>
        <p:pic>
          <p:nvPicPr>
            <p:cNvPr id="4200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 y="3890"/>
              <a:ext cx="56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01" name="Text Box 16"/>
            <p:cNvSpPr txBox="1">
              <a:spLocks noChangeArrowheads="1"/>
            </p:cNvSpPr>
            <p:nvPr/>
          </p:nvSpPr>
          <p:spPr bwMode="auto">
            <a:xfrm>
              <a:off x="68" y="3562"/>
              <a:ext cx="49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General Membrane Equation (a very important Equation, used everywhere!)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4309"/>
                                        </p:tgtEl>
                                        <p:attrNameLst>
                                          <p:attrName>style.visibility</p:attrName>
                                        </p:attrNameLst>
                                      </p:cBhvr>
                                      <p:to>
                                        <p:strVal val="visible"/>
                                      </p:to>
                                    </p:set>
                                    <p:animEffect transition="in" filter="blinds(horizontal)">
                                      <p:cBhvr>
                                        <p:cTn id="7" dur="500"/>
                                        <p:tgtEl>
                                          <p:spTgt spid="3543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4314"/>
                                        </p:tgtEl>
                                        <p:attrNameLst>
                                          <p:attrName>style.visibility</p:attrName>
                                        </p:attrNameLst>
                                      </p:cBhvr>
                                      <p:to>
                                        <p:strVal val="visible"/>
                                      </p:to>
                                    </p:set>
                                    <p:animEffect transition="in" filter="blinds(horizontal)">
                                      <p:cBhvr>
                                        <p:cTn id="10" dur="500"/>
                                        <p:tgtEl>
                                          <p:spTgt spid="3543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54315"/>
                                        </p:tgtEl>
                                        <p:attrNameLst>
                                          <p:attrName>style.visibility</p:attrName>
                                        </p:attrNameLst>
                                      </p:cBhvr>
                                      <p:to>
                                        <p:strVal val="visible"/>
                                      </p:to>
                                    </p:set>
                                    <p:animEffect transition="in" filter="blinds(horizontal)">
                                      <p:cBhvr>
                                        <p:cTn id="13" dur="500"/>
                                        <p:tgtEl>
                                          <p:spTgt spid="3543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4310"/>
                                        </p:tgtEl>
                                        <p:attrNameLst>
                                          <p:attrName>style.visibility</p:attrName>
                                        </p:attrNameLst>
                                      </p:cBhvr>
                                      <p:to>
                                        <p:strVal val="visible"/>
                                      </p:to>
                                    </p:set>
                                    <p:anim calcmode="lin" valueType="num">
                                      <p:cBhvr additive="base">
                                        <p:cTn id="18" dur="500" fill="hold"/>
                                        <p:tgtEl>
                                          <p:spTgt spid="354310"/>
                                        </p:tgtEl>
                                        <p:attrNameLst>
                                          <p:attrName>ppt_x</p:attrName>
                                        </p:attrNameLst>
                                      </p:cBhvr>
                                      <p:tavLst>
                                        <p:tav tm="0">
                                          <p:val>
                                            <p:strVal val="#ppt_x"/>
                                          </p:val>
                                        </p:tav>
                                        <p:tav tm="100000">
                                          <p:val>
                                            <p:strVal val="#ppt_x"/>
                                          </p:val>
                                        </p:tav>
                                      </p:tavLst>
                                    </p:anim>
                                    <p:anim calcmode="lin" valueType="num">
                                      <p:cBhvr additive="base">
                                        <p:cTn id="19" dur="500" fill="hold"/>
                                        <p:tgtEl>
                                          <p:spTgt spid="3543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54311"/>
                                        </p:tgtEl>
                                        <p:attrNameLst>
                                          <p:attrName>style.visibility</p:attrName>
                                        </p:attrNameLst>
                                      </p:cBhvr>
                                      <p:to>
                                        <p:strVal val="visible"/>
                                      </p:to>
                                    </p:set>
                                    <p:anim calcmode="lin" valueType="num">
                                      <p:cBhvr additive="base">
                                        <p:cTn id="22" dur="500" fill="hold"/>
                                        <p:tgtEl>
                                          <p:spTgt spid="354311"/>
                                        </p:tgtEl>
                                        <p:attrNameLst>
                                          <p:attrName>ppt_x</p:attrName>
                                        </p:attrNameLst>
                                      </p:cBhvr>
                                      <p:tavLst>
                                        <p:tav tm="0">
                                          <p:val>
                                            <p:strVal val="#ppt_x"/>
                                          </p:val>
                                        </p:tav>
                                        <p:tav tm="100000">
                                          <p:val>
                                            <p:strVal val="#ppt_x"/>
                                          </p:val>
                                        </p:tav>
                                      </p:tavLst>
                                    </p:anim>
                                    <p:anim calcmode="lin" valueType="num">
                                      <p:cBhvr additive="base">
                                        <p:cTn id="23" dur="500" fill="hold"/>
                                        <p:tgtEl>
                                          <p:spTgt spid="3543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54312"/>
                                        </p:tgtEl>
                                        <p:attrNameLst>
                                          <p:attrName>style.visibility</p:attrName>
                                        </p:attrNameLst>
                                      </p:cBhvr>
                                      <p:to>
                                        <p:strVal val="visible"/>
                                      </p:to>
                                    </p:set>
                                    <p:anim calcmode="lin" valueType="num">
                                      <p:cBhvr additive="base">
                                        <p:cTn id="26" dur="500" fill="hold"/>
                                        <p:tgtEl>
                                          <p:spTgt spid="354312"/>
                                        </p:tgtEl>
                                        <p:attrNameLst>
                                          <p:attrName>ppt_x</p:attrName>
                                        </p:attrNameLst>
                                      </p:cBhvr>
                                      <p:tavLst>
                                        <p:tav tm="0">
                                          <p:val>
                                            <p:strVal val="#ppt_x"/>
                                          </p:val>
                                        </p:tav>
                                        <p:tav tm="100000">
                                          <p:val>
                                            <p:strVal val="#ppt_x"/>
                                          </p:val>
                                        </p:tav>
                                      </p:tavLst>
                                    </p:anim>
                                    <p:anim calcmode="lin" valueType="num">
                                      <p:cBhvr additive="base">
                                        <p:cTn id="27" dur="500" fill="hold"/>
                                        <p:tgtEl>
                                          <p:spTgt spid="354312"/>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54313"/>
                                        </p:tgtEl>
                                        <p:attrNameLst>
                                          <p:attrName>style.visibility</p:attrName>
                                        </p:attrNameLst>
                                      </p:cBhvr>
                                      <p:to>
                                        <p:strVal val="visible"/>
                                      </p:to>
                                    </p:set>
                                    <p:anim calcmode="lin" valueType="num">
                                      <p:cBhvr additive="base">
                                        <p:cTn id="30" dur="500" fill="hold"/>
                                        <p:tgtEl>
                                          <p:spTgt spid="354313"/>
                                        </p:tgtEl>
                                        <p:attrNameLst>
                                          <p:attrName>ppt_x</p:attrName>
                                        </p:attrNameLst>
                                      </p:cBhvr>
                                      <p:tavLst>
                                        <p:tav tm="0">
                                          <p:val>
                                            <p:strVal val="#ppt_x"/>
                                          </p:val>
                                        </p:tav>
                                        <p:tav tm="100000">
                                          <p:val>
                                            <p:strVal val="#ppt_x"/>
                                          </p:val>
                                        </p:tav>
                                      </p:tavLst>
                                    </p:anim>
                                    <p:anim calcmode="lin" valueType="num">
                                      <p:cBhvr additive="base">
                                        <p:cTn id="31" dur="500" fill="hold"/>
                                        <p:tgtEl>
                                          <p:spTgt spid="354313"/>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354308"/>
                                        </p:tgtEl>
                                        <p:attrNameLst>
                                          <p:attrName>style.visibility</p:attrName>
                                        </p:attrNameLst>
                                      </p:cBhvr>
                                      <p:to>
                                        <p:strVal val="visible"/>
                                      </p:to>
                                    </p:set>
                                    <p:anim calcmode="lin" valueType="num">
                                      <p:cBhvr additive="base">
                                        <p:cTn id="36" dur="500" fill="hold"/>
                                        <p:tgtEl>
                                          <p:spTgt spid="354308"/>
                                        </p:tgtEl>
                                        <p:attrNameLst>
                                          <p:attrName>ppt_x</p:attrName>
                                        </p:attrNameLst>
                                      </p:cBhvr>
                                      <p:tavLst>
                                        <p:tav tm="0">
                                          <p:val>
                                            <p:strVal val="#ppt_x"/>
                                          </p:val>
                                        </p:tav>
                                        <p:tav tm="100000">
                                          <p:val>
                                            <p:strVal val="#ppt_x"/>
                                          </p:val>
                                        </p:tav>
                                      </p:tavLst>
                                    </p:anim>
                                    <p:anim calcmode="lin" valueType="num">
                                      <p:cBhvr additive="base">
                                        <p:cTn id="37" dur="500" fill="hold"/>
                                        <p:tgtEl>
                                          <p:spTgt spid="354308"/>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54316"/>
                                        </p:tgtEl>
                                        <p:attrNameLst>
                                          <p:attrName>style.visibility</p:attrName>
                                        </p:attrNameLst>
                                      </p:cBhvr>
                                      <p:to>
                                        <p:strVal val="visible"/>
                                      </p:to>
                                    </p:set>
                                    <p:anim calcmode="lin" valueType="num">
                                      <p:cBhvr additive="base">
                                        <p:cTn id="40" dur="500" fill="hold"/>
                                        <p:tgtEl>
                                          <p:spTgt spid="354316"/>
                                        </p:tgtEl>
                                        <p:attrNameLst>
                                          <p:attrName>ppt_x</p:attrName>
                                        </p:attrNameLst>
                                      </p:cBhvr>
                                      <p:tavLst>
                                        <p:tav tm="0">
                                          <p:val>
                                            <p:strVal val="#ppt_x"/>
                                          </p:val>
                                        </p:tav>
                                        <p:tav tm="100000">
                                          <p:val>
                                            <p:strVal val="#ppt_x"/>
                                          </p:val>
                                        </p:tav>
                                      </p:tavLst>
                                    </p:anim>
                                    <p:anim calcmode="lin" valueType="num">
                                      <p:cBhvr additive="base">
                                        <p:cTn id="41" dur="500" fill="hold"/>
                                        <p:tgtEl>
                                          <p:spTgt spid="354316"/>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354317"/>
                                        </p:tgtEl>
                                        <p:attrNameLst>
                                          <p:attrName>style.visibility</p:attrName>
                                        </p:attrNameLst>
                                      </p:cBhvr>
                                      <p:to>
                                        <p:strVal val="visible"/>
                                      </p:to>
                                    </p:set>
                                    <p:animEffect transition="in" filter="dissolve">
                                      <p:cBhvr>
                                        <p:cTn id="46" dur="500"/>
                                        <p:tgtEl>
                                          <p:spTgt spid="35431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5" presetClass="entr" presetSubtype="0" fill="hold" nodeType="clickEffect">
                                  <p:stCondLst>
                                    <p:cond delay="0"/>
                                  </p:stCondLst>
                                  <p:childTnLst>
                                    <p:set>
                                      <p:cBhvr>
                                        <p:cTn id="50" dur="1" fill="hold">
                                          <p:stCondLst>
                                            <p:cond delay="0"/>
                                          </p:stCondLst>
                                        </p:cTn>
                                        <p:tgtEl>
                                          <p:spTgt spid="354318"/>
                                        </p:tgtEl>
                                        <p:attrNameLst>
                                          <p:attrName>style.visibility</p:attrName>
                                        </p:attrNameLst>
                                      </p:cBhvr>
                                      <p:to>
                                        <p:strVal val="visible"/>
                                      </p:to>
                                    </p:set>
                                    <p:anim calcmode="lin" valueType="num">
                                      <p:cBhvr>
                                        <p:cTn id="51" dur="1000" fill="hold"/>
                                        <p:tgtEl>
                                          <p:spTgt spid="354318"/>
                                        </p:tgtEl>
                                        <p:attrNameLst>
                                          <p:attrName>ppt_w</p:attrName>
                                        </p:attrNameLst>
                                      </p:cBhvr>
                                      <p:tavLst>
                                        <p:tav tm="0">
                                          <p:val>
                                            <p:fltVal val="0"/>
                                          </p:val>
                                        </p:tav>
                                        <p:tav tm="100000">
                                          <p:val>
                                            <p:strVal val="#ppt_w"/>
                                          </p:val>
                                        </p:tav>
                                      </p:tavLst>
                                    </p:anim>
                                    <p:anim calcmode="lin" valueType="num">
                                      <p:cBhvr>
                                        <p:cTn id="52" dur="1000" fill="hold"/>
                                        <p:tgtEl>
                                          <p:spTgt spid="354318"/>
                                        </p:tgtEl>
                                        <p:attrNameLst>
                                          <p:attrName>ppt_h</p:attrName>
                                        </p:attrNameLst>
                                      </p:cBhvr>
                                      <p:tavLst>
                                        <p:tav tm="0">
                                          <p:val>
                                            <p:fltVal val="0"/>
                                          </p:val>
                                        </p:tav>
                                        <p:tav tm="100000">
                                          <p:val>
                                            <p:strVal val="#ppt_h"/>
                                          </p:val>
                                        </p:tav>
                                      </p:tavLst>
                                    </p:anim>
                                    <p:anim calcmode="lin" valueType="num">
                                      <p:cBhvr>
                                        <p:cTn id="53" dur="1000" fill="hold"/>
                                        <p:tgtEl>
                                          <p:spTgt spid="354318"/>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35431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0" grpId="0"/>
      <p:bldP spid="354312" grpId="0"/>
      <p:bldP spid="354314" grpId="0"/>
      <p:bldP spid="3543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9CE290C-5D8F-4B9F-8506-09372F1474BD}" type="slidenum">
              <a:rPr lang="en-US" altLang="en-US" sz="1400" smtClean="0"/>
              <a:pPr>
                <a:spcBef>
                  <a:spcPct val="0"/>
                </a:spcBef>
                <a:buFontTx/>
                <a:buNone/>
              </a:pPr>
              <a:t>21</a:t>
            </a:fld>
            <a:endParaRPr lang="en-US" altLang="en-US" sz="1400" smtClean="0"/>
          </a:p>
        </p:txBody>
      </p:sp>
      <p:sp>
        <p:nvSpPr>
          <p:cNvPr id="44035" name="Rectangle 2"/>
          <p:cNvSpPr>
            <a:spLocks noGrp="1" noChangeArrowheads="1"/>
          </p:cNvSpPr>
          <p:nvPr>
            <p:ph type="title"/>
          </p:nvPr>
        </p:nvSpPr>
        <p:spPr>
          <a:xfrm>
            <a:off x="533400" y="381000"/>
            <a:ext cx="3657600" cy="533400"/>
          </a:xfrm>
        </p:spPr>
        <p:txBody>
          <a:bodyPr/>
          <a:lstStyle/>
          <a:p>
            <a:pPr algn="l"/>
            <a:r>
              <a:rPr lang="en-US" altLang="en-US" sz="2000" i="1" smtClean="0">
                <a:solidFill>
                  <a:schemeClr val="bg1"/>
                </a:solidFill>
                <a:latin typeface="Arial" panose="020B0604020202020204" pitchFamily="34" charset="0"/>
              </a:rPr>
              <a:t>Hodgkin Huxley Model:</a:t>
            </a:r>
            <a:endParaRPr lang="en-US" altLang="en-US" i="1" smtClean="0"/>
          </a:p>
        </p:txBody>
      </p:sp>
      <p:pic>
        <p:nvPicPr>
          <p:cNvPr id="44036" name="Picture 3" descr="img92"/>
          <p:cNvPicPr>
            <a:picLocks noChangeAspect="1" noChangeArrowheads="1"/>
          </p:cNvPicPr>
          <p:nvPr/>
        </p:nvPicPr>
        <p:blipFill>
          <a:blip r:embed="rId4">
            <a:extLst>
              <a:ext uri="{28A0092B-C50C-407E-A947-70E740481C1C}">
                <a14:useLocalDpi xmlns:a14="http://schemas.microsoft.com/office/drawing/2010/main" val="0"/>
              </a:ext>
            </a:extLst>
          </a:blip>
          <a:srcRect t="7573" b="3903"/>
          <a:stretch>
            <a:fillRect/>
          </a:stretch>
        </p:blipFill>
        <p:spPr bwMode="auto">
          <a:xfrm>
            <a:off x="3598863" y="0"/>
            <a:ext cx="55451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6356" name="Object 4"/>
          <p:cNvGraphicFramePr>
            <a:graphicFrameLocks noChangeAspect="1"/>
          </p:cNvGraphicFramePr>
          <p:nvPr/>
        </p:nvGraphicFramePr>
        <p:xfrm>
          <a:off x="396875" y="4294188"/>
          <a:ext cx="7920038" cy="790575"/>
        </p:xfrm>
        <a:graphic>
          <a:graphicData uri="http://schemas.openxmlformats.org/presentationml/2006/ole">
            <mc:AlternateContent xmlns:mc="http://schemas.openxmlformats.org/markup-compatibility/2006">
              <mc:Choice xmlns:v="urn:schemas-microsoft-com:vml" Requires="v">
                <p:oleObj spid="_x0000_s44049" name="Formel" r:id="rId5" imgW="3429000" imgH="342900" progId="Equation.3">
                  <p:embed/>
                </p:oleObj>
              </mc:Choice>
              <mc:Fallback>
                <p:oleObj name="Formel" r:id="rId5" imgW="3429000" imgH="342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875" y="4294188"/>
                        <a:ext cx="7920038" cy="7905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57" name="Object 5"/>
          <p:cNvGraphicFramePr>
            <a:graphicFrameLocks noChangeAspect="1"/>
          </p:cNvGraphicFramePr>
          <p:nvPr/>
        </p:nvGraphicFramePr>
        <p:xfrm>
          <a:off x="323850" y="5876925"/>
          <a:ext cx="8783638" cy="882650"/>
        </p:xfrm>
        <a:graphic>
          <a:graphicData uri="http://schemas.openxmlformats.org/presentationml/2006/ole">
            <mc:AlternateContent xmlns:mc="http://schemas.openxmlformats.org/markup-compatibility/2006">
              <mc:Choice xmlns:v="urn:schemas-microsoft-com:vml" Requires="v">
                <p:oleObj spid="_x0000_s44050" name="Formel" r:id="rId7" imgW="3911600" imgH="393700" progId="Equation.3">
                  <p:embed/>
                </p:oleObj>
              </mc:Choice>
              <mc:Fallback>
                <p:oleObj name="Formel" r:id="rId7" imgW="3911600" imgH="3937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5876925"/>
                        <a:ext cx="8783638"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039" name="Group 6"/>
          <p:cNvGrpSpPr>
            <a:grpSpLocks/>
          </p:cNvGrpSpPr>
          <p:nvPr/>
        </p:nvGrpSpPr>
        <p:grpSpPr bwMode="auto">
          <a:xfrm>
            <a:off x="142875" y="2636838"/>
            <a:ext cx="8893175" cy="649287"/>
            <a:chOff x="158" y="3779"/>
            <a:chExt cx="6858" cy="468"/>
          </a:xfrm>
        </p:grpSpPr>
        <p:pic>
          <p:nvPicPr>
            <p:cNvPr id="4404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3779"/>
              <a:ext cx="4878"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2" y="3793"/>
              <a:ext cx="200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040" name="Text Box 9"/>
          <p:cNvSpPr txBox="1">
            <a:spLocks noChangeArrowheads="1"/>
          </p:cNvSpPr>
          <p:nvPr/>
        </p:nvSpPr>
        <p:spPr bwMode="auto">
          <a:xfrm>
            <a:off x="107950" y="1989138"/>
            <a:ext cx="7346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Introducing time-dependence so as to get an Action Potential modelled</a:t>
            </a:r>
          </a:p>
        </p:txBody>
      </p:sp>
      <p:sp>
        <p:nvSpPr>
          <p:cNvPr id="356362" name="Text Box 10"/>
          <p:cNvSpPr txBox="1">
            <a:spLocks noChangeArrowheads="1"/>
          </p:cNvSpPr>
          <p:nvPr/>
        </p:nvSpPr>
        <p:spPr bwMode="auto">
          <a:xfrm>
            <a:off x="158750" y="3592513"/>
            <a:ext cx="687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Following Hodgkin and Huxley (using rising AND falling functions):</a:t>
            </a:r>
          </a:p>
        </p:txBody>
      </p:sp>
      <p:sp>
        <p:nvSpPr>
          <p:cNvPr id="356363" name="Text Box 11"/>
          <p:cNvSpPr txBox="1">
            <a:spLocks noChangeArrowheads="1"/>
          </p:cNvSpPr>
          <p:nvPr/>
        </p:nvSpPr>
        <p:spPr bwMode="auto">
          <a:xfrm>
            <a:off x="107950" y="5438775"/>
            <a:ext cx="490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Resulting time-dependent Membrane Equation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6356"/>
                                        </p:tgtEl>
                                        <p:attrNameLst>
                                          <p:attrName>style.visibility</p:attrName>
                                        </p:attrNameLst>
                                      </p:cBhvr>
                                      <p:to>
                                        <p:strVal val="visible"/>
                                      </p:to>
                                    </p:set>
                                    <p:anim calcmode="lin" valueType="num">
                                      <p:cBhvr additive="base">
                                        <p:cTn id="7" dur="500" fill="hold"/>
                                        <p:tgtEl>
                                          <p:spTgt spid="356356"/>
                                        </p:tgtEl>
                                        <p:attrNameLst>
                                          <p:attrName>ppt_x</p:attrName>
                                        </p:attrNameLst>
                                      </p:cBhvr>
                                      <p:tavLst>
                                        <p:tav tm="0">
                                          <p:val>
                                            <p:strVal val="#ppt_x"/>
                                          </p:val>
                                        </p:tav>
                                        <p:tav tm="100000">
                                          <p:val>
                                            <p:strVal val="#ppt_x"/>
                                          </p:val>
                                        </p:tav>
                                      </p:tavLst>
                                    </p:anim>
                                    <p:anim calcmode="lin" valueType="num">
                                      <p:cBhvr additive="base">
                                        <p:cTn id="8" dur="500" fill="hold"/>
                                        <p:tgtEl>
                                          <p:spTgt spid="3563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6362">
                                            <p:txEl>
                                              <p:pRg st="0" end="0"/>
                                            </p:txEl>
                                          </p:spTgt>
                                        </p:tgtEl>
                                        <p:attrNameLst>
                                          <p:attrName>style.visibility</p:attrName>
                                        </p:attrNameLst>
                                      </p:cBhvr>
                                      <p:to>
                                        <p:strVal val="visible"/>
                                      </p:to>
                                    </p:set>
                                    <p:anim calcmode="lin" valueType="num">
                                      <p:cBhvr additive="base">
                                        <p:cTn id="11" dur="500" fill="hold"/>
                                        <p:tgtEl>
                                          <p:spTgt spid="35636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63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56357"/>
                                        </p:tgtEl>
                                        <p:attrNameLst>
                                          <p:attrName>style.visibility</p:attrName>
                                        </p:attrNameLst>
                                      </p:cBhvr>
                                      <p:to>
                                        <p:strVal val="visible"/>
                                      </p:to>
                                    </p:set>
                                    <p:anim calcmode="lin" valueType="num">
                                      <p:cBhvr additive="base">
                                        <p:cTn id="17" dur="500" fill="hold"/>
                                        <p:tgtEl>
                                          <p:spTgt spid="356357"/>
                                        </p:tgtEl>
                                        <p:attrNameLst>
                                          <p:attrName>ppt_x</p:attrName>
                                        </p:attrNameLst>
                                      </p:cBhvr>
                                      <p:tavLst>
                                        <p:tav tm="0">
                                          <p:val>
                                            <p:strVal val="#ppt_x"/>
                                          </p:val>
                                        </p:tav>
                                        <p:tav tm="100000">
                                          <p:val>
                                            <p:strVal val="#ppt_x"/>
                                          </p:val>
                                        </p:tav>
                                      </p:tavLst>
                                    </p:anim>
                                    <p:anim calcmode="lin" valueType="num">
                                      <p:cBhvr additive="base">
                                        <p:cTn id="18" dur="500" fill="hold"/>
                                        <p:tgtEl>
                                          <p:spTgt spid="35635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6363"/>
                                        </p:tgtEl>
                                        <p:attrNameLst>
                                          <p:attrName>style.visibility</p:attrName>
                                        </p:attrNameLst>
                                      </p:cBhvr>
                                      <p:to>
                                        <p:strVal val="visible"/>
                                      </p:to>
                                    </p:set>
                                    <p:anim calcmode="lin" valueType="num">
                                      <p:cBhvr additive="base">
                                        <p:cTn id="21" dur="500" fill="hold"/>
                                        <p:tgtEl>
                                          <p:spTgt spid="356363"/>
                                        </p:tgtEl>
                                        <p:attrNameLst>
                                          <p:attrName>ppt_x</p:attrName>
                                        </p:attrNameLst>
                                      </p:cBhvr>
                                      <p:tavLst>
                                        <p:tav tm="0">
                                          <p:val>
                                            <p:strVal val="#ppt_x"/>
                                          </p:val>
                                        </p:tav>
                                        <p:tav tm="100000">
                                          <p:val>
                                            <p:strVal val="#ppt_x"/>
                                          </p:val>
                                        </p:tav>
                                      </p:tavLst>
                                    </p:anim>
                                    <p:anim calcmode="lin" valueType="num">
                                      <p:cBhvr additive="base">
                                        <p:cTn id="22" dur="500" fill="hold"/>
                                        <p:tgtEl>
                                          <p:spTgt spid="356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D97CDDB-8288-48FD-9168-4A6327959AE8}" type="slidenum">
              <a:rPr lang="en-US" altLang="en-US" sz="1400" smtClean="0"/>
              <a:pPr>
                <a:spcBef>
                  <a:spcPct val="0"/>
                </a:spcBef>
                <a:buFontTx/>
                <a:buNone/>
              </a:pPr>
              <a:t>22</a:t>
            </a:fld>
            <a:endParaRPr lang="en-US" altLang="en-US" sz="1400" smtClean="0"/>
          </a:p>
        </p:txBody>
      </p:sp>
      <p:sp>
        <p:nvSpPr>
          <p:cNvPr id="46083" name="Rectangle 4"/>
          <p:cNvSpPr>
            <a:spLocks noGrp="1" noChangeArrowheads="1"/>
          </p:cNvSpPr>
          <p:nvPr>
            <p:ph type="title"/>
          </p:nvPr>
        </p:nvSpPr>
        <p:spPr>
          <a:xfrm>
            <a:off x="533400" y="228600"/>
            <a:ext cx="3657600" cy="533400"/>
          </a:xfrm>
        </p:spPr>
        <p:txBody>
          <a:bodyPr/>
          <a:lstStyle/>
          <a:p>
            <a:pPr algn="l"/>
            <a:r>
              <a:rPr lang="de-DE" altLang="en-US" sz="2000" i="1" smtClean="0">
                <a:solidFill>
                  <a:schemeClr val="bg1"/>
                </a:solidFill>
                <a:latin typeface="Arial" panose="020B0604020202020204" pitchFamily="34" charset="0"/>
              </a:rPr>
              <a:t>Action Potential / Threshold:</a:t>
            </a:r>
            <a:endParaRPr lang="en-US" altLang="en-US" i="1" smtClean="0"/>
          </a:p>
        </p:txBody>
      </p:sp>
      <p:sp>
        <p:nvSpPr>
          <p:cNvPr id="46084" name="Text Box 3"/>
          <p:cNvSpPr txBox="1">
            <a:spLocks noChangeArrowheads="1"/>
          </p:cNvSpPr>
          <p:nvPr/>
        </p:nvSpPr>
        <p:spPr bwMode="auto">
          <a:xfrm>
            <a:off x="3995738" y="942975"/>
            <a:ext cx="502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rPr>
              <a:t>Short, weak current pulses depolarize the cell only a little.</a:t>
            </a:r>
            <a:endParaRPr lang="en-US" altLang="en-US" sz="1800" b="1">
              <a:solidFill>
                <a:schemeClr val="bg1"/>
              </a:solidFill>
              <a:latin typeface="Arial" panose="020B0604020202020204" pitchFamily="34" charset="0"/>
            </a:endParaRPr>
          </a:p>
        </p:txBody>
      </p:sp>
      <p:sp>
        <p:nvSpPr>
          <p:cNvPr id="46085" name="Text Box 17"/>
          <p:cNvSpPr txBox="1">
            <a:spLocks noChangeArrowheads="1"/>
          </p:cNvSpPr>
          <p:nvPr/>
        </p:nvSpPr>
        <p:spPr bwMode="auto">
          <a:xfrm>
            <a:off x="3505200" y="5257800"/>
            <a:ext cx="502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rPr>
              <a:t>An action potential is elicited when crossing the threshold</a:t>
            </a:r>
            <a:r>
              <a:rPr lang="en-US" altLang="en-US" sz="1800" b="1">
                <a:solidFill>
                  <a:schemeClr val="bg1"/>
                </a:solidFill>
                <a:latin typeface="Arial" panose="020B0604020202020204" pitchFamily="34" charset="0"/>
              </a:rPr>
              <a:t>.</a:t>
            </a:r>
          </a:p>
          <a:p>
            <a:pPr>
              <a:spcBef>
                <a:spcPct val="0"/>
              </a:spcBef>
              <a:buFontTx/>
              <a:buNone/>
            </a:pPr>
            <a:endParaRPr lang="en-US" altLang="en-US" sz="1600" b="1">
              <a:solidFill>
                <a:schemeClr val="bg1"/>
              </a:solidFill>
              <a:latin typeface="Arial" panose="020B0604020202020204" pitchFamily="34" charset="0"/>
            </a:endParaRPr>
          </a:p>
        </p:txBody>
      </p:sp>
      <p:pic>
        <p:nvPicPr>
          <p:cNvPr id="4608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795338"/>
            <a:ext cx="2859087" cy="1852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4608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2647950"/>
            <a:ext cx="2817812" cy="182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46088"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88" y="4471988"/>
            <a:ext cx="2851150" cy="167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sp>
        <p:nvSpPr>
          <p:cNvPr id="46089" name="TextBox 1"/>
          <p:cNvSpPr txBox="1">
            <a:spLocks noChangeArrowheads="1"/>
          </p:cNvSpPr>
          <p:nvPr/>
        </p:nvSpPr>
        <p:spPr bwMode="auto">
          <a:xfrm>
            <a:off x="1751013" y="6237288"/>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t (ms)</a:t>
            </a:r>
            <a:endParaRPr lang="en-US" altLang="en-US" sz="1800">
              <a:solidFill>
                <a:schemeClr val="bg1"/>
              </a:solidFill>
              <a:latin typeface="Arial" panose="020B0604020202020204" pitchFamily="34" charset="0"/>
            </a:endParaRPr>
          </a:p>
        </p:txBody>
      </p:sp>
      <p:sp>
        <p:nvSpPr>
          <p:cNvPr id="46090" name="TextBox 2"/>
          <p:cNvSpPr txBox="1">
            <a:spLocks noChangeArrowheads="1"/>
          </p:cNvSpPr>
          <p:nvPr/>
        </p:nvSpPr>
        <p:spPr bwMode="auto">
          <a:xfrm rot="-5400000">
            <a:off x="9525" y="1508125"/>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46091" name="TextBox 23"/>
          <p:cNvSpPr txBox="1">
            <a:spLocks noChangeArrowheads="1"/>
          </p:cNvSpPr>
          <p:nvPr/>
        </p:nvSpPr>
        <p:spPr bwMode="auto">
          <a:xfrm rot="-5400000">
            <a:off x="9525" y="323215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46092" name="TextBox 24"/>
          <p:cNvSpPr txBox="1">
            <a:spLocks noChangeArrowheads="1"/>
          </p:cNvSpPr>
          <p:nvPr/>
        </p:nvSpPr>
        <p:spPr bwMode="auto">
          <a:xfrm rot="-5400000">
            <a:off x="68263" y="5064125"/>
            <a:ext cx="903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D041C9B-BA85-4179-BF9A-E3F4EC07F67E}" type="slidenum">
              <a:rPr lang="en-US" altLang="en-US" sz="1400" smtClean="0"/>
              <a:pPr>
                <a:spcBef>
                  <a:spcPct val="0"/>
                </a:spcBef>
                <a:buFontTx/>
                <a:buNone/>
              </a:pPr>
              <a:t>23</a:t>
            </a:fld>
            <a:endParaRPr lang="en-US" altLang="en-US" sz="1400" smtClean="0"/>
          </a:p>
        </p:txBody>
      </p:sp>
      <p:sp>
        <p:nvSpPr>
          <p:cNvPr id="48131" name="Rectangle 2"/>
          <p:cNvSpPr>
            <a:spLocks noGrp="1" noChangeArrowheads="1"/>
          </p:cNvSpPr>
          <p:nvPr>
            <p:ph type="title"/>
          </p:nvPr>
        </p:nvSpPr>
        <p:spPr>
          <a:xfrm>
            <a:off x="533400" y="228600"/>
            <a:ext cx="3657600" cy="533400"/>
          </a:xfrm>
        </p:spPr>
        <p:txBody>
          <a:bodyPr/>
          <a:lstStyle/>
          <a:p>
            <a:pPr algn="l"/>
            <a:r>
              <a:rPr lang="de-DE" altLang="en-US" sz="2400" i="1" smtClean="0">
                <a:solidFill>
                  <a:schemeClr val="bg1"/>
                </a:solidFill>
                <a:latin typeface="Arial" panose="020B0604020202020204" pitchFamily="34" charset="0"/>
              </a:rPr>
              <a:t>Action Potential</a:t>
            </a:r>
            <a:endParaRPr lang="en-US" altLang="en-US" sz="4800" i="1" smtClean="0"/>
          </a:p>
        </p:txBody>
      </p:sp>
      <p:pic>
        <p:nvPicPr>
          <p:cNvPr id="48132" name="Picture 15" descr="actionpotent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96975"/>
            <a:ext cx="6911975"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B27DA81-75E1-4656-A390-EBD280F19703}" type="slidenum">
              <a:rPr lang="en-US" altLang="en-US" sz="1400" smtClean="0"/>
              <a:pPr>
                <a:spcBef>
                  <a:spcPct val="0"/>
                </a:spcBef>
                <a:buFontTx/>
                <a:buNone/>
              </a:pPr>
              <a:t>24</a:t>
            </a:fld>
            <a:endParaRPr lang="en-US" altLang="en-US" sz="1400" smtClean="0"/>
          </a:p>
        </p:txBody>
      </p:sp>
      <p:sp>
        <p:nvSpPr>
          <p:cNvPr id="50179" name="Rectangle 2"/>
          <p:cNvSpPr>
            <a:spLocks noGrp="1" noChangeArrowheads="1"/>
          </p:cNvSpPr>
          <p:nvPr>
            <p:ph type="title"/>
          </p:nvPr>
        </p:nvSpPr>
        <p:spPr>
          <a:xfrm>
            <a:off x="533400" y="228600"/>
            <a:ext cx="3657600" cy="533400"/>
          </a:xfrm>
        </p:spPr>
        <p:txBody>
          <a:bodyPr/>
          <a:lstStyle/>
          <a:p>
            <a:pPr algn="l"/>
            <a:r>
              <a:rPr lang="de-DE" altLang="en-US" sz="2400" i="1" smtClean="0">
                <a:solidFill>
                  <a:schemeClr val="bg1"/>
                </a:solidFill>
                <a:latin typeface="Arial" panose="020B0604020202020204" pitchFamily="34" charset="0"/>
              </a:rPr>
              <a:t>Action Potential</a:t>
            </a:r>
            <a:endParaRPr lang="en-US" altLang="en-US" sz="4800" i="1" smtClean="0"/>
          </a:p>
        </p:txBody>
      </p:sp>
      <p:pic>
        <p:nvPicPr>
          <p:cNvPr id="50180" name="Picture 3" descr="actionpotent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88913"/>
            <a:ext cx="3455987"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4"/>
          <p:cNvPicPr>
            <a:picLocks noChangeAspect="1" noChangeArrowheads="1"/>
          </p:cNvPicPr>
          <p:nvPr/>
        </p:nvPicPr>
        <p:blipFill>
          <a:blip r:embed="rId4">
            <a:extLst>
              <a:ext uri="{28A0092B-C50C-407E-A947-70E740481C1C}">
                <a14:useLocalDpi xmlns:a14="http://schemas.microsoft.com/office/drawing/2010/main" val="0"/>
              </a:ext>
            </a:extLst>
          </a:blip>
          <a:srcRect l="24791" t="9479" r="24402" b="7048"/>
          <a:stretch>
            <a:fillRect/>
          </a:stretch>
        </p:blipFill>
        <p:spPr bwMode="auto">
          <a:xfrm>
            <a:off x="755650" y="908050"/>
            <a:ext cx="4557713"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B0A3291-ABC9-4FD5-A33F-CB67EA22586A}" type="slidenum">
              <a:rPr lang="en-US" altLang="en-US" sz="1400" smtClean="0"/>
              <a:pPr>
                <a:spcBef>
                  <a:spcPct val="0"/>
                </a:spcBef>
                <a:buFontTx/>
                <a:buNone/>
              </a:pPr>
              <a:t>25</a:t>
            </a:fld>
            <a:endParaRPr lang="en-US" altLang="en-US" sz="1400" smtClean="0"/>
          </a:p>
        </p:txBody>
      </p:sp>
      <p:sp>
        <p:nvSpPr>
          <p:cNvPr id="52227" name="Rectangle 2"/>
          <p:cNvSpPr>
            <a:spLocks noGrp="1" noChangeArrowheads="1"/>
          </p:cNvSpPr>
          <p:nvPr>
            <p:ph type="title"/>
          </p:nvPr>
        </p:nvSpPr>
        <p:spPr>
          <a:xfrm>
            <a:off x="533400" y="381000"/>
            <a:ext cx="3657600" cy="533400"/>
          </a:xfrm>
        </p:spPr>
        <p:txBody>
          <a:bodyPr/>
          <a:lstStyle/>
          <a:p>
            <a:pPr algn="l"/>
            <a:r>
              <a:rPr lang="en-US" altLang="en-US" sz="2000" i="1" smtClean="0">
                <a:solidFill>
                  <a:schemeClr val="bg1"/>
                </a:solidFill>
                <a:latin typeface="Arial" panose="020B0604020202020204" pitchFamily="34" charset="0"/>
              </a:rPr>
              <a:t>Hodgkin Huxley Model:</a:t>
            </a:r>
            <a:endParaRPr lang="en-US" altLang="en-US" i="1" smtClean="0"/>
          </a:p>
        </p:txBody>
      </p:sp>
      <p:graphicFrame>
        <p:nvGraphicFramePr>
          <p:cNvPr id="52228" name="Object 3"/>
          <p:cNvGraphicFramePr>
            <a:graphicFrameLocks noChangeAspect="1"/>
          </p:cNvGraphicFramePr>
          <p:nvPr/>
        </p:nvGraphicFramePr>
        <p:xfrm>
          <a:off x="179388" y="908050"/>
          <a:ext cx="8783637" cy="882650"/>
        </p:xfrm>
        <a:graphic>
          <a:graphicData uri="http://schemas.openxmlformats.org/presentationml/2006/ole">
            <mc:AlternateContent xmlns:mc="http://schemas.openxmlformats.org/markup-compatibility/2006">
              <mc:Choice xmlns:v="urn:schemas-microsoft-com:vml" Requires="v">
                <p:oleObj spid="_x0000_s52252" name="Formel" r:id="rId4" imgW="3911600" imgH="393700" progId="Equation.3">
                  <p:embed/>
                </p:oleObj>
              </mc:Choice>
              <mc:Fallback>
                <p:oleObj name="Formel" r:id="rId4" imgW="3911600" imgH="393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908050"/>
                        <a:ext cx="878363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2260" name="Object 4"/>
          <p:cNvGraphicFramePr>
            <a:graphicFrameLocks noChangeAspect="1"/>
          </p:cNvGraphicFramePr>
          <p:nvPr/>
        </p:nvGraphicFramePr>
        <p:xfrm>
          <a:off x="468313" y="2565400"/>
          <a:ext cx="3792537" cy="1595438"/>
        </p:xfrm>
        <a:graphic>
          <a:graphicData uri="http://schemas.openxmlformats.org/presentationml/2006/ole">
            <mc:AlternateContent xmlns:mc="http://schemas.openxmlformats.org/markup-compatibility/2006">
              <mc:Choice xmlns:v="urn:schemas-microsoft-com:vml" Requires="v">
                <p:oleObj spid="_x0000_s52253" name="Formel" r:id="rId6" imgW="1688367" imgH="710891" progId="Equation.3">
                  <p:embed/>
                </p:oleObj>
              </mc:Choice>
              <mc:Fallback>
                <p:oleObj name="Formel" r:id="rId6" imgW="1688367" imgH="710891"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2565400"/>
                        <a:ext cx="3792537" cy="159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1" name="Rectangle 5"/>
          <p:cNvSpPr>
            <a:spLocks noChangeArrowheads="1"/>
          </p:cNvSpPr>
          <p:nvPr/>
        </p:nvSpPr>
        <p:spPr bwMode="auto">
          <a:xfrm>
            <a:off x="1187450" y="5516563"/>
            <a:ext cx="29527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solidFill>
                  <a:schemeClr val="bg1"/>
                </a:solidFill>
                <a:latin typeface="Arial" panose="020B0604020202020204" pitchFamily="34" charset="0"/>
              </a:rPr>
              <a:t>(for the giant squid axon)</a:t>
            </a:r>
            <a:endParaRPr lang="en-US" altLang="en-US" sz="1800">
              <a:solidFill>
                <a:schemeClr val="tx2"/>
              </a:solidFill>
            </a:endParaRPr>
          </a:p>
        </p:txBody>
      </p:sp>
      <p:graphicFrame>
        <p:nvGraphicFramePr>
          <p:cNvPr id="352262" name="Object 6"/>
          <p:cNvGraphicFramePr>
            <a:graphicFrameLocks noChangeAspect="1"/>
          </p:cNvGraphicFramePr>
          <p:nvPr/>
        </p:nvGraphicFramePr>
        <p:xfrm>
          <a:off x="5364163" y="2205038"/>
          <a:ext cx="3051175" cy="968375"/>
        </p:xfrm>
        <a:graphic>
          <a:graphicData uri="http://schemas.openxmlformats.org/presentationml/2006/ole">
            <mc:AlternateContent xmlns:mc="http://schemas.openxmlformats.org/markup-compatibility/2006">
              <mc:Choice xmlns:v="urn:schemas-microsoft-com:vml" Requires="v">
                <p:oleObj spid="_x0000_s52254" name="Formel" r:id="rId8" imgW="1358310" imgH="431613" progId="Equation.3">
                  <p:embed/>
                </p:oleObj>
              </mc:Choice>
              <mc:Fallback>
                <p:oleObj name="Formel" r:id="rId8" imgW="1358310" imgH="431613"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163" y="2205038"/>
                        <a:ext cx="305117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4" name="Rectangle 8"/>
          <p:cNvSpPr>
            <a:spLocks noChangeArrowheads="1"/>
          </p:cNvSpPr>
          <p:nvPr/>
        </p:nvSpPr>
        <p:spPr bwMode="auto">
          <a:xfrm>
            <a:off x="6156325" y="3933825"/>
            <a:ext cx="10080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chemeClr val="accent2"/>
                </a:solidFill>
                <a:latin typeface="Arial" panose="020B0604020202020204" pitchFamily="34" charset="0"/>
              </a:rPr>
              <a:t>with</a:t>
            </a:r>
          </a:p>
        </p:txBody>
      </p:sp>
      <p:pic>
        <p:nvPicPr>
          <p:cNvPr id="35226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388" y="4581525"/>
            <a:ext cx="46101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6" name="Oval 10"/>
          <p:cNvSpPr>
            <a:spLocks noChangeArrowheads="1"/>
          </p:cNvSpPr>
          <p:nvPr/>
        </p:nvSpPr>
        <p:spPr bwMode="auto">
          <a:xfrm>
            <a:off x="2051050" y="1052513"/>
            <a:ext cx="720725" cy="576262"/>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52267" name="Oval 11"/>
          <p:cNvSpPr>
            <a:spLocks noChangeArrowheads="1"/>
          </p:cNvSpPr>
          <p:nvPr/>
        </p:nvSpPr>
        <p:spPr bwMode="auto">
          <a:xfrm>
            <a:off x="4500563" y="1052513"/>
            <a:ext cx="720725" cy="576262"/>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352268" name="Rectangle 12"/>
          <p:cNvSpPr>
            <a:spLocks noChangeArrowheads="1"/>
          </p:cNvSpPr>
          <p:nvPr/>
        </p:nvSpPr>
        <p:spPr bwMode="auto">
          <a:xfrm>
            <a:off x="539750" y="2060575"/>
            <a:ext cx="47529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US" altLang="en-US" sz="2000" i="1">
                <a:solidFill>
                  <a:schemeClr val="bg1"/>
                </a:solidFill>
                <a:latin typeface="Arial" panose="020B0604020202020204" pitchFamily="34" charset="0"/>
              </a:rPr>
              <a:t> </a:t>
            </a:r>
            <a:r>
              <a:rPr lang="en-US" altLang="en-US" sz="2000">
                <a:solidFill>
                  <a:schemeClr val="bg1"/>
                </a:solidFill>
                <a:latin typeface="Arial" panose="020B0604020202020204" pitchFamily="34" charset="0"/>
              </a:rPr>
              <a:t>voltage dependent gating variables</a:t>
            </a:r>
            <a:endParaRPr lang="en-US" altLang="en-US" sz="4400">
              <a:solidFill>
                <a:schemeClr val="tx2"/>
              </a:solidFill>
            </a:endParaRPr>
          </a:p>
        </p:txBody>
      </p:sp>
      <p:sp>
        <p:nvSpPr>
          <p:cNvPr id="352269" name="Rectangle 13"/>
          <p:cNvSpPr>
            <a:spLocks noChangeArrowheads="1"/>
          </p:cNvSpPr>
          <p:nvPr/>
        </p:nvSpPr>
        <p:spPr bwMode="auto">
          <a:xfrm>
            <a:off x="5940425" y="3068638"/>
            <a:ext cx="10080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solidFill>
                  <a:schemeClr val="accent2"/>
                </a:solidFill>
                <a:latin typeface="Arial" panose="020B0604020202020204" pitchFamily="34" charset="0"/>
              </a:rPr>
              <a:t>time constant</a:t>
            </a:r>
          </a:p>
        </p:txBody>
      </p:sp>
      <p:sp>
        <p:nvSpPr>
          <p:cNvPr id="352270" name="Rectangle 14"/>
          <p:cNvSpPr>
            <a:spLocks noChangeArrowheads="1"/>
          </p:cNvSpPr>
          <p:nvPr/>
        </p:nvSpPr>
        <p:spPr bwMode="auto">
          <a:xfrm>
            <a:off x="7596188" y="1989138"/>
            <a:ext cx="136842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solidFill>
                  <a:schemeClr val="accent2"/>
                </a:solidFill>
                <a:latin typeface="Arial" panose="020B0604020202020204" pitchFamily="34" charset="0"/>
              </a:rPr>
              <a:t>asymptotic value</a:t>
            </a:r>
          </a:p>
        </p:txBody>
      </p:sp>
      <p:grpSp>
        <p:nvGrpSpPr>
          <p:cNvPr id="5" name="Group 4"/>
          <p:cNvGrpSpPr>
            <a:grpSpLocks/>
          </p:cNvGrpSpPr>
          <p:nvPr/>
        </p:nvGrpSpPr>
        <p:grpSpPr bwMode="auto">
          <a:xfrm>
            <a:off x="5148263" y="4387850"/>
            <a:ext cx="3394075" cy="1585913"/>
            <a:chOff x="5148263" y="4387850"/>
            <a:chExt cx="3394075" cy="1585913"/>
          </a:xfrm>
        </p:grpSpPr>
        <p:graphicFrame>
          <p:nvGraphicFramePr>
            <p:cNvPr id="52241" name="Object 7"/>
            <p:cNvGraphicFramePr>
              <a:graphicFrameLocks noChangeAspect="1"/>
            </p:cNvGraphicFramePr>
            <p:nvPr/>
          </p:nvGraphicFramePr>
          <p:xfrm>
            <a:off x="5148263" y="4437063"/>
            <a:ext cx="3394075" cy="1536700"/>
          </p:xfrm>
          <a:graphic>
            <a:graphicData uri="http://schemas.openxmlformats.org/presentationml/2006/ole">
              <mc:AlternateContent xmlns:mc="http://schemas.openxmlformats.org/markup-compatibility/2006">
                <mc:Choice xmlns:v="urn:schemas-microsoft-com:vml" Requires="v">
                  <p:oleObj spid="_x0000_s52255" name="Formel" r:id="rId11" imgW="1511300" imgH="685800" progId="Equation.3">
                    <p:embed/>
                  </p:oleObj>
                </mc:Choice>
                <mc:Fallback>
                  <p:oleObj name="Formel" r:id="rId11" imgW="1511300" imgH="6858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4437063"/>
                          <a:ext cx="3394075"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42" name="Text Box 15"/>
            <p:cNvSpPr txBox="1">
              <a:spLocks noChangeArrowheads="1"/>
            </p:cNvSpPr>
            <p:nvPr/>
          </p:nvSpPr>
          <p:spPr bwMode="auto">
            <a:xfrm>
              <a:off x="7399338" y="4387850"/>
              <a:ext cx="600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800" i="1">
                  <a:cs typeface="Times New Roman" panose="02020603050405020304" pitchFamily="18" charset="0"/>
                </a:rPr>
                <a:t>(u)</a:t>
              </a:r>
            </a:p>
          </p:txBody>
        </p:sp>
        <p:sp>
          <p:nvSpPr>
            <p:cNvPr id="2" name="TextBox 1"/>
            <p:cNvSpPr txBox="1"/>
            <p:nvPr/>
          </p:nvSpPr>
          <p:spPr>
            <a:xfrm>
              <a:off x="5364163" y="4884738"/>
              <a:ext cx="131762" cy="215900"/>
            </a:xfrm>
            <a:prstGeom prst="rect">
              <a:avLst/>
            </a:prstGeom>
            <a:solidFill>
              <a:srgbClr val="FFFFFF"/>
            </a:solidFill>
          </p:spPr>
          <p:txBody>
            <a:bodyPr lIns="0" tIns="0" rIns="0" bIns="0">
              <a:spAutoFit/>
            </a:bodyPr>
            <a:lstStyle/>
            <a:p>
              <a:pPr>
                <a:defRPr/>
              </a:pPr>
              <a:r>
                <a:rPr lang="de-DE" sz="1400" dirty="0">
                  <a:solidFill>
                    <a:schemeClr val="tx1"/>
                  </a:solidFill>
                  <a:latin typeface="+mn-lt"/>
                </a:rPr>
                <a:t>x</a:t>
              </a:r>
              <a:endParaRPr lang="en-US" sz="1400" dirty="0">
                <a:solidFill>
                  <a:schemeClr val="tx1"/>
                </a:solidFill>
                <a:latin typeface="+mn-lt"/>
              </a:endParaRPr>
            </a:p>
          </p:txBody>
        </p:sp>
      </p:grpSp>
      <p:sp>
        <p:nvSpPr>
          <p:cNvPr id="52240" name="Rectangle 2"/>
          <p:cNvSpPr>
            <a:spLocks noChangeArrowheads="1"/>
          </p:cNvSpPr>
          <p:nvPr/>
        </p:nvSpPr>
        <p:spPr bwMode="auto">
          <a:xfrm>
            <a:off x="3057525" y="6248400"/>
            <a:ext cx="246063"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bg1"/>
                </a:solidFill>
                <a:latin typeface="Arial" panose="020B0604020202020204" pitchFamily="34" charset="0"/>
              </a:defRPr>
            </a:lvl1pPr>
            <a:lvl2pPr marL="742950" indent="-285750">
              <a:defRPr>
                <a:solidFill>
                  <a:schemeClr val="bg1"/>
                </a:solidFill>
                <a:latin typeface="Arial" panose="020B0604020202020204" pitchFamily="34" charset="0"/>
              </a:defRPr>
            </a:lvl2pPr>
            <a:lvl3pPr marL="1143000" indent="-228600">
              <a:defRPr>
                <a:solidFill>
                  <a:schemeClr val="bg1"/>
                </a:solidFill>
                <a:latin typeface="Arial" panose="020B0604020202020204" pitchFamily="34" charset="0"/>
              </a:defRPr>
            </a:lvl3pPr>
            <a:lvl4pPr marL="1600200" indent="-228600">
              <a:defRPr>
                <a:solidFill>
                  <a:schemeClr val="bg1"/>
                </a:solidFill>
                <a:latin typeface="Arial" panose="020B0604020202020204" pitchFamily="34" charset="0"/>
              </a:defRPr>
            </a:lvl4pPr>
            <a:lvl5pPr marL="2057400" indent="-228600">
              <a:defRPr>
                <a:solidFill>
                  <a:schemeClr val="bg1"/>
                </a:solidFill>
                <a:latin typeface="Arial" panose="020B0604020202020204" pitchFamily="34" charset="0"/>
              </a:defRPr>
            </a:lvl5pPr>
            <a:lvl6pPr marL="2514600" indent="-228600" eaLnBrk="0" fontAlgn="base" hangingPunct="0">
              <a:spcBef>
                <a:spcPct val="0"/>
              </a:spcBef>
              <a:spcAft>
                <a:spcPct val="0"/>
              </a:spcAft>
              <a:defRPr>
                <a:solidFill>
                  <a:schemeClr val="bg1"/>
                </a:solidFill>
                <a:latin typeface="Arial" panose="020B0604020202020204" pitchFamily="34" charset="0"/>
              </a:defRPr>
            </a:lvl6pPr>
            <a:lvl7pPr marL="2971800" indent="-228600" eaLnBrk="0" fontAlgn="base" hangingPunct="0">
              <a:spcBef>
                <a:spcPct val="0"/>
              </a:spcBef>
              <a:spcAft>
                <a:spcPct val="0"/>
              </a:spcAft>
              <a:defRPr>
                <a:solidFill>
                  <a:schemeClr val="bg1"/>
                </a:solidFill>
                <a:latin typeface="Arial" panose="020B0604020202020204" pitchFamily="34" charset="0"/>
              </a:defRPr>
            </a:lvl7pPr>
            <a:lvl8pPr marL="3429000" indent="-228600" eaLnBrk="0" fontAlgn="base" hangingPunct="0">
              <a:spcBef>
                <a:spcPct val="0"/>
              </a:spcBef>
              <a:spcAft>
                <a:spcPct val="0"/>
              </a:spcAft>
              <a:defRPr>
                <a:solidFill>
                  <a:schemeClr val="bg1"/>
                </a:solidFill>
                <a:latin typeface="Arial" panose="020B0604020202020204" pitchFamily="34" charset="0"/>
              </a:defRPr>
            </a:lvl8pPr>
            <a:lvl9pPr marL="3886200" indent="-228600" eaLnBrk="0" fontAlgn="base" hangingPunct="0">
              <a:spcBef>
                <a:spcPct val="0"/>
              </a:spcBef>
              <a:spcAft>
                <a:spcPct val="0"/>
              </a:spcAft>
              <a:defRPr>
                <a:solidFill>
                  <a:schemeClr val="bg1"/>
                </a:solidFill>
                <a:latin typeface="Arial" panose="020B0604020202020204" pitchFamily="34" charset="0"/>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2266"/>
                                        </p:tgtEl>
                                        <p:attrNameLst>
                                          <p:attrName>style.visibility</p:attrName>
                                        </p:attrNameLst>
                                      </p:cBhvr>
                                      <p:to>
                                        <p:strVal val="visible"/>
                                      </p:to>
                                    </p:set>
                                    <p:animEffect transition="in" filter="blinds(horizontal)">
                                      <p:cBhvr>
                                        <p:cTn id="7" dur="500"/>
                                        <p:tgtEl>
                                          <p:spTgt spid="35226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2267"/>
                                        </p:tgtEl>
                                        <p:attrNameLst>
                                          <p:attrName>style.visibility</p:attrName>
                                        </p:attrNameLst>
                                      </p:cBhvr>
                                      <p:to>
                                        <p:strVal val="visible"/>
                                      </p:to>
                                    </p:set>
                                    <p:animEffect transition="in" filter="blinds(horizontal)">
                                      <p:cBhvr>
                                        <p:cTn id="10" dur="500"/>
                                        <p:tgtEl>
                                          <p:spTgt spid="35226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52268"/>
                                        </p:tgtEl>
                                        <p:attrNameLst>
                                          <p:attrName>style.visibility</p:attrName>
                                        </p:attrNameLst>
                                      </p:cBhvr>
                                      <p:to>
                                        <p:strVal val="visible"/>
                                      </p:to>
                                    </p:set>
                                    <p:animEffect transition="in" filter="blinds(horizontal)">
                                      <p:cBhvr>
                                        <p:cTn id="15" dur="500"/>
                                        <p:tgtEl>
                                          <p:spTgt spid="352268"/>
                                        </p:tgtEl>
                                      </p:cBhvr>
                                    </p:animEffect>
                                  </p:childTnLst>
                                </p:cTn>
                              </p:par>
                              <p:par>
                                <p:cTn id="16" presetID="2" presetClass="entr" presetSubtype="4" fill="hold" nodeType="withEffect">
                                  <p:stCondLst>
                                    <p:cond delay="0"/>
                                  </p:stCondLst>
                                  <p:childTnLst>
                                    <p:set>
                                      <p:cBhvr>
                                        <p:cTn id="17" dur="1" fill="hold">
                                          <p:stCondLst>
                                            <p:cond delay="0"/>
                                          </p:stCondLst>
                                        </p:cTn>
                                        <p:tgtEl>
                                          <p:spTgt spid="352260"/>
                                        </p:tgtEl>
                                        <p:attrNameLst>
                                          <p:attrName>style.visibility</p:attrName>
                                        </p:attrNameLst>
                                      </p:cBhvr>
                                      <p:to>
                                        <p:strVal val="visible"/>
                                      </p:to>
                                    </p:set>
                                    <p:anim calcmode="lin" valueType="num">
                                      <p:cBhvr additive="base">
                                        <p:cTn id="18" dur="500" fill="hold"/>
                                        <p:tgtEl>
                                          <p:spTgt spid="352260"/>
                                        </p:tgtEl>
                                        <p:attrNameLst>
                                          <p:attrName>ppt_x</p:attrName>
                                        </p:attrNameLst>
                                      </p:cBhvr>
                                      <p:tavLst>
                                        <p:tav tm="0">
                                          <p:val>
                                            <p:strVal val="#ppt_x"/>
                                          </p:val>
                                        </p:tav>
                                        <p:tav tm="100000">
                                          <p:val>
                                            <p:strVal val="#ppt_x"/>
                                          </p:val>
                                        </p:tav>
                                      </p:tavLst>
                                    </p:anim>
                                    <p:anim calcmode="lin" valueType="num">
                                      <p:cBhvr additive="base">
                                        <p:cTn id="19" dur="500" fill="hold"/>
                                        <p:tgtEl>
                                          <p:spTgt spid="35226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52265"/>
                                        </p:tgtEl>
                                        <p:attrNameLst>
                                          <p:attrName>style.visibility</p:attrName>
                                        </p:attrNameLst>
                                      </p:cBhvr>
                                      <p:to>
                                        <p:strVal val="visible"/>
                                      </p:to>
                                    </p:set>
                                    <p:anim calcmode="lin" valueType="num">
                                      <p:cBhvr additive="base">
                                        <p:cTn id="24" dur="500" fill="hold"/>
                                        <p:tgtEl>
                                          <p:spTgt spid="352265"/>
                                        </p:tgtEl>
                                        <p:attrNameLst>
                                          <p:attrName>ppt_x</p:attrName>
                                        </p:attrNameLst>
                                      </p:cBhvr>
                                      <p:tavLst>
                                        <p:tav tm="0">
                                          <p:val>
                                            <p:strVal val="#ppt_x"/>
                                          </p:val>
                                        </p:tav>
                                        <p:tav tm="100000">
                                          <p:val>
                                            <p:strVal val="#ppt_x"/>
                                          </p:val>
                                        </p:tav>
                                      </p:tavLst>
                                    </p:anim>
                                    <p:anim calcmode="lin" valueType="num">
                                      <p:cBhvr additive="base">
                                        <p:cTn id="25" dur="500" fill="hold"/>
                                        <p:tgtEl>
                                          <p:spTgt spid="352265"/>
                                        </p:tgtEl>
                                        <p:attrNameLst>
                                          <p:attrName>ppt_y</p:attrName>
                                        </p:attrNameLst>
                                      </p:cBhvr>
                                      <p:tavLst>
                                        <p:tav tm="0">
                                          <p:val>
                                            <p:strVal val="1+#ppt_h/2"/>
                                          </p:val>
                                        </p:tav>
                                        <p:tav tm="100000">
                                          <p:val>
                                            <p:strVal val="#ppt_y"/>
                                          </p:val>
                                        </p:tav>
                                      </p:tavLst>
                                    </p:anim>
                                  </p:childTnLst>
                                </p:cTn>
                              </p:par>
                              <p:par>
                                <p:cTn id="26" presetID="3" presetClass="entr" presetSubtype="10" fill="hold" grpId="0" nodeType="withEffect">
                                  <p:stCondLst>
                                    <p:cond delay="0"/>
                                  </p:stCondLst>
                                  <p:childTnLst>
                                    <p:set>
                                      <p:cBhvr>
                                        <p:cTn id="27" dur="1" fill="hold">
                                          <p:stCondLst>
                                            <p:cond delay="0"/>
                                          </p:stCondLst>
                                        </p:cTn>
                                        <p:tgtEl>
                                          <p:spTgt spid="352261"/>
                                        </p:tgtEl>
                                        <p:attrNameLst>
                                          <p:attrName>style.visibility</p:attrName>
                                        </p:attrNameLst>
                                      </p:cBhvr>
                                      <p:to>
                                        <p:strVal val="visible"/>
                                      </p:to>
                                    </p:set>
                                    <p:animEffect transition="in" filter="blinds(horizontal)">
                                      <p:cBhvr>
                                        <p:cTn id="28" dur="500"/>
                                        <p:tgtEl>
                                          <p:spTgt spid="35226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52262"/>
                                        </p:tgtEl>
                                        <p:attrNameLst>
                                          <p:attrName>style.visibility</p:attrName>
                                        </p:attrNameLst>
                                      </p:cBhvr>
                                      <p:to>
                                        <p:strVal val="visible"/>
                                      </p:to>
                                    </p:set>
                                    <p:animEffect transition="in" filter="blinds(horizontal)">
                                      <p:cBhvr>
                                        <p:cTn id="33" dur="500"/>
                                        <p:tgtEl>
                                          <p:spTgt spid="35226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52269"/>
                                        </p:tgtEl>
                                        <p:attrNameLst>
                                          <p:attrName>style.visibility</p:attrName>
                                        </p:attrNameLst>
                                      </p:cBhvr>
                                      <p:to>
                                        <p:strVal val="visible"/>
                                      </p:to>
                                    </p:set>
                                    <p:animEffect transition="in" filter="blinds(horizontal)">
                                      <p:cBhvr>
                                        <p:cTn id="38" dur="500"/>
                                        <p:tgtEl>
                                          <p:spTgt spid="35226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52270"/>
                                        </p:tgtEl>
                                        <p:attrNameLst>
                                          <p:attrName>style.visibility</p:attrName>
                                        </p:attrNameLst>
                                      </p:cBhvr>
                                      <p:to>
                                        <p:strVal val="visible"/>
                                      </p:to>
                                    </p:set>
                                    <p:animEffect transition="in" filter="blinds(horizontal)">
                                      <p:cBhvr>
                                        <p:cTn id="41" dur="500"/>
                                        <p:tgtEl>
                                          <p:spTgt spid="35227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52264"/>
                                        </p:tgtEl>
                                        <p:attrNameLst>
                                          <p:attrName>style.visibility</p:attrName>
                                        </p:attrNameLst>
                                      </p:cBhvr>
                                      <p:to>
                                        <p:strVal val="visible"/>
                                      </p:to>
                                    </p:set>
                                    <p:animEffect transition="in" filter="blinds(horizontal)">
                                      <p:cBhvr>
                                        <p:cTn id="46" dur="500"/>
                                        <p:tgtEl>
                                          <p:spTgt spid="35226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p:bldP spid="352264" grpId="0"/>
      <p:bldP spid="352266" grpId="0" animBg="1"/>
      <p:bldP spid="352267" grpId="0" animBg="1"/>
      <p:bldP spid="352268" grpId="0"/>
      <p:bldP spid="352269" grpId="0"/>
      <p:bldP spid="3522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BED28CC-63D6-46E7-B9C5-331A2DF6F603}" type="slidenum">
              <a:rPr lang="en-US" altLang="en-US" sz="1400" smtClean="0"/>
              <a:pPr>
                <a:spcBef>
                  <a:spcPct val="0"/>
                </a:spcBef>
                <a:buFontTx/>
                <a:buNone/>
              </a:pPr>
              <a:t>26</a:t>
            </a:fld>
            <a:endParaRPr lang="en-US" altLang="en-US" sz="1400" smtClean="0"/>
          </a:p>
        </p:txBody>
      </p:sp>
      <p:graphicFrame>
        <p:nvGraphicFramePr>
          <p:cNvPr id="54275" name="Object 4"/>
          <p:cNvGraphicFramePr>
            <a:graphicFrameLocks noChangeAspect="1"/>
          </p:cNvGraphicFramePr>
          <p:nvPr/>
        </p:nvGraphicFramePr>
        <p:xfrm>
          <a:off x="2771775" y="333375"/>
          <a:ext cx="3051175" cy="968375"/>
        </p:xfrm>
        <a:graphic>
          <a:graphicData uri="http://schemas.openxmlformats.org/presentationml/2006/ole">
            <mc:AlternateContent xmlns:mc="http://schemas.openxmlformats.org/markup-compatibility/2006">
              <mc:Choice xmlns:v="urn:schemas-microsoft-com:vml" Requires="v">
                <p:oleObj spid="_x0000_s54298" name="Formel" r:id="rId3" imgW="1358310" imgH="431613" progId="Equation.3">
                  <p:embed/>
                </p:oleObj>
              </mc:Choice>
              <mc:Fallback>
                <p:oleObj name="Formel" r:id="rId3" imgW="1358310" imgH="431613"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33375"/>
                        <a:ext cx="305117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6" name="Text Box 5"/>
          <p:cNvSpPr txBox="1">
            <a:spLocks noChangeArrowheads="1"/>
          </p:cNvSpPr>
          <p:nvPr/>
        </p:nvSpPr>
        <p:spPr bwMode="auto">
          <a:xfrm>
            <a:off x="395288" y="1341438"/>
            <a:ext cx="107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Solution:</a:t>
            </a:r>
          </a:p>
        </p:txBody>
      </p:sp>
      <p:pic>
        <p:nvPicPr>
          <p:cNvPr id="5427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73238"/>
            <a:ext cx="2971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9205" name="Group 21"/>
          <p:cNvGrpSpPr>
            <a:grpSpLocks/>
          </p:cNvGrpSpPr>
          <p:nvPr/>
        </p:nvGrpSpPr>
        <p:grpSpPr bwMode="auto">
          <a:xfrm>
            <a:off x="3276600" y="404813"/>
            <a:ext cx="2014538" cy="3816350"/>
            <a:chOff x="2064" y="255"/>
            <a:chExt cx="1269" cy="2404"/>
          </a:xfrm>
        </p:grpSpPr>
        <p:sp>
          <p:nvSpPr>
            <p:cNvPr id="54294" name="Oval 10"/>
            <p:cNvSpPr>
              <a:spLocks noChangeArrowheads="1"/>
            </p:cNvSpPr>
            <p:nvPr/>
          </p:nvSpPr>
          <p:spPr bwMode="auto">
            <a:xfrm>
              <a:off x="2064" y="255"/>
              <a:ext cx="680" cy="59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54295" name="Oval 11"/>
            <p:cNvSpPr>
              <a:spLocks noChangeArrowheads="1"/>
            </p:cNvSpPr>
            <p:nvPr/>
          </p:nvSpPr>
          <p:spPr bwMode="auto">
            <a:xfrm>
              <a:off x="2925" y="2069"/>
              <a:ext cx="408" cy="590"/>
            </a:xfrm>
            <a:prstGeom prst="ellipse">
              <a:avLst/>
            </a:prstGeom>
            <a:noFill/>
            <a:ln w="28575"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49206" name="Group 22"/>
          <p:cNvGrpSpPr>
            <a:grpSpLocks/>
          </p:cNvGrpSpPr>
          <p:nvPr/>
        </p:nvGrpSpPr>
        <p:grpSpPr bwMode="auto">
          <a:xfrm>
            <a:off x="2051050" y="620713"/>
            <a:ext cx="5618163" cy="3529012"/>
            <a:chOff x="1292" y="391"/>
            <a:chExt cx="3539" cy="2223"/>
          </a:xfrm>
        </p:grpSpPr>
        <p:sp>
          <p:nvSpPr>
            <p:cNvPr id="54291" name="Oval 12"/>
            <p:cNvSpPr>
              <a:spLocks noChangeArrowheads="1"/>
            </p:cNvSpPr>
            <p:nvPr/>
          </p:nvSpPr>
          <p:spPr bwMode="auto">
            <a:xfrm>
              <a:off x="2789" y="391"/>
              <a:ext cx="182" cy="227"/>
            </a:xfrm>
            <a:prstGeom prst="ellipse">
              <a:avLst/>
            </a:prstGeom>
            <a:noFill/>
            <a:ln w="28575" algn="ctr">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54292" name="Oval 13"/>
            <p:cNvSpPr>
              <a:spLocks noChangeArrowheads="1"/>
            </p:cNvSpPr>
            <p:nvPr/>
          </p:nvSpPr>
          <p:spPr bwMode="auto">
            <a:xfrm>
              <a:off x="1292" y="1071"/>
              <a:ext cx="1543" cy="454"/>
            </a:xfrm>
            <a:prstGeom prst="ellipse">
              <a:avLst/>
            </a:prstGeom>
            <a:noFill/>
            <a:ln w="28575" algn="ctr">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54293" name="Oval 14"/>
            <p:cNvSpPr>
              <a:spLocks noChangeArrowheads="1"/>
            </p:cNvSpPr>
            <p:nvPr/>
          </p:nvSpPr>
          <p:spPr bwMode="auto">
            <a:xfrm>
              <a:off x="3288" y="2160"/>
              <a:ext cx="1543" cy="454"/>
            </a:xfrm>
            <a:prstGeom prst="ellipse">
              <a:avLst/>
            </a:prstGeom>
            <a:noFill/>
            <a:ln w="28575" algn="ctr">
              <a:solidFill>
                <a:srgbClr val="66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49207" name="Group 23"/>
          <p:cNvGrpSpPr>
            <a:grpSpLocks/>
          </p:cNvGrpSpPr>
          <p:nvPr/>
        </p:nvGrpSpPr>
        <p:grpSpPr bwMode="auto">
          <a:xfrm>
            <a:off x="4932363" y="476250"/>
            <a:ext cx="3382962" cy="3673475"/>
            <a:chOff x="3107" y="300"/>
            <a:chExt cx="2131" cy="2314"/>
          </a:xfrm>
        </p:grpSpPr>
        <p:sp>
          <p:nvSpPr>
            <p:cNvPr id="54289" name="Oval 15"/>
            <p:cNvSpPr>
              <a:spLocks noChangeArrowheads="1"/>
            </p:cNvSpPr>
            <p:nvPr/>
          </p:nvSpPr>
          <p:spPr bwMode="auto">
            <a:xfrm>
              <a:off x="3107" y="300"/>
              <a:ext cx="453" cy="409"/>
            </a:xfrm>
            <a:prstGeom prst="ellipse">
              <a:avLst/>
            </a:prstGeom>
            <a:noFill/>
            <a:ln w="28575" algn="ctr">
              <a:solidFill>
                <a:srgbClr val="00CC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54290" name="Oval 16"/>
            <p:cNvSpPr>
              <a:spLocks noChangeArrowheads="1"/>
            </p:cNvSpPr>
            <p:nvPr/>
          </p:nvSpPr>
          <p:spPr bwMode="auto">
            <a:xfrm>
              <a:off x="4785" y="2205"/>
              <a:ext cx="453" cy="409"/>
            </a:xfrm>
            <a:prstGeom prst="ellipse">
              <a:avLst/>
            </a:prstGeom>
            <a:noFill/>
            <a:ln w="28575" algn="ctr">
              <a:solidFill>
                <a:srgbClr val="00CC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349204" name="Group 20"/>
          <p:cNvGrpSpPr>
            <a:grpSpLocks/>
          </p:cNvGrpSpPr>
          <p:nvPr/>
        </p:nvGrpSpPr>
        <p:grpSpPr bwMode="auto">
          <a:xfrm>
            <a:off x="395288" y="2205038"/>
            <a:ext cx="2724150" cy="1828800"/>
            <a:chOff x="249" y="1389"/>
            <a:chExt cx="1716" cy="1152"/>
          </a:xfrm>
        </p:grpSpPr>
        <p:pic>
          <p:nvPicPr>
            <p:cNvPr id="5428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 y="2205"/>
              <a:ext cx="1716"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87" name="Line 17"/>
            <p:cNvSpPr>
              <a:spLocks noChangeShapeType="1"/>
            </p:cNvSpPr>
            <p:nvPr/>
          </p:nvSpPr>
          <p:spPr bwMode="auto">
            <a:xfrm flipH="1">
              <a:off x="431" y="1389"/>
              <a:ext cx="499" cy="816"/>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4288" name="Text Box 18"/>
            <p:cNvSpPr txBox="1">
              <a:spLocks noChangeArrowheads="1"/>
            </p:cNvSpPr>
            <p:nvPr/>
          </p:nvSpPr>
          <p:spPr bwMode="auto">
            <a:xfrm>
              <a:off x="748" y="1752"/>
              <a:ext cx="7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Derivative</a:t>
              </a:r>
            </a:p>
          </p:txBody>
        </p:sp>
      </p:grpSp>
      <p:sp>
        <p:nvSpPr>
          <p:cNvPr id="349203" name="Text Box 19"/>
          <p:cNvSpPr txBox="1">
            <a:spLocks noChangeArrowheads="1"/>
          </p:cNvSpPr>
          <p:nvPr/>
        </p:nvSpPr>
        <p:spPr bwMode="auto">
          <a:xfrm>
            <a:off x="3563938" y="3500438"/>
            <a:ext cx="422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a:solidFill>
                  <a:schemeClr val="bg1"/>
                </a:solidFill>
                <a:latin typeface="Arial" panose="020B0604020202020204" pitchFamily="34" charset="0"/>
              </a:rPr>
              <a:t>=</a:t>
            </a:r>
          </a:p>
        </p:txBody>
      </p:sp>
      <p:pic>
        <p:nvPicPr>
          <p:cNvPr id="349208"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3500438"/>
            <a:ext cx="571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9209"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3500438"/>
            <a:ext cx="2247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9210"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3644900"/>
            <a:ext cx="8001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49204"/>
                                        </p:tgtEl>
                                        <p:attrNameLst>
                                          <p:attrName>style.visibility</p:attrName>
                                        </p:attrNameLst>
                                      </p:cBhvr>
                                      <p:to>
                                        <p:strVal val="visible"/>
                                      </p:to>
                                    </p:set>
                                    <p:anim calcmode="lin" valueType="num">
                                      <p:cBhvr additive="base">
                                        <p:cTn id="7" dur="500" fill="hold"/>
                                        <p:tgtEl>
                                          <p:spTgt spid="349204"/>
                                        </p:tgtEl>
                                        <p:attrNameLst>
                                          <p:attrName>ppt_x</p:attrName>
                                        </p:attrNameLst>
                                      </p:cBhvr>
                                      <p:tavLst>
                                        <p:tav tm="0">
                                          <p:val>
                                            <p:strVal val="#ppt_x"/>
                                          </p:val>
                                        </p:tav>
                                        <p:tav tm="100000">
                                          <p:val>
                                            <p:strVal val="#ppt_x"/>
                                          </p:val>
                                        </p:tav>
                                      </p:tavLst>
                                    </p:anim>
                                    <p:anim calcmode="lin" valueType="num">
                                      <p:cBhvr additive="base">
                                        <p:cTn id="8" dur="500" fill="hold"/>
                                        <p:tgtEl>
                                          <p:spTgt spid="34920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5" presetClass="entr" presetSubtype="0" fill="hold" nodeType="clickEffect">
                                  <p:stCondLst>
                                    <p:cond delay="0"/>
                                  </p:stCondLst>
                                  <p:childTnLst>
                                    <p:set>
                                      <p:cBhvr>
                                        <p:cTn id="12" dur="1" fill="hold">
                                          <p:stCondLst>
                                            <p:cond delay="0"/>
                                          </p:stCondLst>
                                        </p:cTn>
                                        <p:tgtEl>
                                          <p:spTgt spid="349205"/>
                                        </p:tgtEl>
                                        <p:attrNameLst>
                                          <p:attrName>style.visibility</p:attrName>
                                        </p:attrNameLst>
                                      </p:cBhvr>
                                      <p:to>
                                        <p:strVal val="visible"/>
                                      </p:to>
                                    </p:set>
                                    <p:anim calcmode="lin" valueType="num">
                                      <p:cBhvr>
                                        <p:cTn id="13" dur="1000" fill="hold"/>
                                        <p:tgtEl>
                                          <p:spTgt spid="349205"/>
                                        </p:tgtEl>
                                        <p:attrNameLst>
                                          <p:attrName>ppt_w</p:attrName>
                                        </p:attrNameLst>
                                      </p:cBhvr>
                                      <p:tavLst>
                                        <p:tav tm="0">
                                          <p:val>
                                            <p:fltVal val="0"/>
                                          </p:val>
                                        </p:tav>
                                        <p:tav tm="100000">
                                          <p:val>
                                            <p:strVal val="#ppt_w"/>
                                          </p:val>
                                        </p:tav>
                                      </p:tavLst>
                                    </p:anim>
                                    <p:anim calcmode="lin" valueType="num">
                                      <p:cBhvr>
                                        <p:cTn id="14" dur="1000" fill="hold"/>
                                        <p:tgtEl>
                                          <p:spTgt spid="349205"/>
                                        </p:tgtEl>
                                        <p:attrNameLst>
                                          <p:attrName>ppt_h</p:attrName>
                                        </p:attrNameLst>
                                      </p:cBhvr>
                                      <p:tavLst>
                                        <p:tav tm="0">
                                          <p:val>
                                            <p:fltVal val="0"/>
                                          </p:val>
                                        </p:tav>
                                        <p:tav tm="100000">
                                          <p:val>
                                            <p:strVal val="#ppt_h"/>
                                          </p:val>
                                        </p:tav>
                                      </p:tavLst>
                                    </p:anim>
                                    <p:anim calcmode="lin" valueType="num">
                                      <p:cBhvr>
                                        <p:cTn id="15" dur="1000" fill="hold"/>
                                        <p:tgtEl>
                                          <p:spTgt spid="34920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49205"/>
                                        </p:tgtEl>
                                        <p:attrNameLst>
                                          <p:attrName>ppt_y</p:attrName>
                                        </p:attrNameLst>
                                      </p:cBhvr>
                                      <p:tavLst>
                                        <p:tav tm="0" fmla="#ppt_y+(sin(-2*pi*(1-$))*-#ppt_x+cos(-2*pi*(1-$))*(1-#ppt_y))*(1-$)">
                                          <p:val>
                                            <p:fltVal val="0"/>
                                          </p:val>
                                        </p:tav>
                                        <p:tav tm="100000">
                                          <p:val>
                                            <p:fltVal val="1"/>
                                          </p:val>
                                        </p:tav>
                                      </p:tavLst>
                                    </p:anim>
                                  </p:childTnLst>
                                </p:cTn>
                              </p:par>
                              <p:par>
                                <p:cTn id="17" presetID="2" presetClass="entr" presetSubtype="4" fill="hold" nodeType="withEffect">
                                  <p:stCondLst>
                                    <p:cond delay="0"/>
                                  </p:stCondLst>
                                  <p:childTnLst>
                                    <p:set>
                                      <p:cBhvr>
                                        <p:cTn id="18" dur="1" fill="hold">
                                          <p:stCondLst>
                                            <p:cond delay="0"/>
                                          </p:stCondLst>
                                        </p:cTn>
                                        <p:tgtEl>
                                          <p:spTgt spid="349208"/>
                                        </p:tgtEl>
                                        <p:attrNameLst>
                                          <p:attrName>style.visibility</p:attrName>
                                        </p:attrNameLst>
                                      </p:cBhvr>
                                      <p:to>
                                        <p:strVal val="visible"/>
                                      </p:to>
                                    </p:set>
                                    <p:anim calcmode="lin" valueType="num">
                                      <p:cBhvr additive="base">
                                        <p:cTn id="19" dur="500" fill="hold"/>
                                        <p:tgtEl>
                                          <p:spTgt spid="349208"/>
                                        </p:tgtEl>
                                        <p:attrNameLst>
                                          <p:attrName>ppt_x</p:attrName>
                                        </p:attrNameLst>
                                      </p:cBhvr>
                                      <p:tavLst>
                                        <p:tav tm="0">
                                          <p:val>
                                            <p:strVal val="#ppt_x"/>
                                          </p:val>
                                        </p:tav>
                                        <p:tav tm="100000">
                                          <p:val>
                                            <p:strVal val="#ppt_x"/>
                                          </p:val>
                                        </p:tav>
                                      </p:tavLst>
                                    </p:anim>
                                    <p:anim calcmode="lin" valueType="num">
                                      <p:cBhvr additive="base">
                                        <p:cTn id="20" dur="500" fill="hold"/>
                                        <p:tgtEl>
                                          <p:spTgt spid="3492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nodeType="clickEffect">
                                  <p:stCondLst>
                                    <p:cond delay="0"/>
                                  </p:stCondLst>
                                  <p:childTnLst>
                                    <p:set>
                                      <p:cBhvr>
                                        <p:cTn id="24" dur="1" fill="hold">
                                          <p:stCondLst>
                                            <p:cond delay="0"/>
                                          </p:stCondLst>
                                        </p:cTn>
                                        <p:tgtEl>
                                          <p:spTgt spid="349206"/>
                                        </p:tgtEl>
                                        <p:attrNameLst>
                                          <p:attrName>style.visibility</p:attrName>
                                        </p:attrNameLst>
                                      </p:cBhvr>
                                      <p:to>
                                        <p:strVal val="visible"/>
                                      </p:to>
                                    </p:set>
                                    <p:anim calcmode="lin" valueType="num">
                                      <p:cBhvr>
                                        <p:cTn id="25" dur="1000" fill="hold"/>
                                        <p:tgtEl>
                                          <p:spTgt spid="349206"/>
                                        </p:tgtEl>
                                        <p:attrNameLst>
                                          <p:attrName>ppt_w</p:attrName>
                                        </p:attrNameLst>
                                      </p:cBhvr>
                                      <p:tavLst>
                                        <p:tav tm="0">
                                          <p:val>
                                            <p:fltVal val="0"/>
                                          </p:val>
                                        </p:tav>
                                        <p:tav tm="100000">
                                          <p:val>
                                            <p:strVal val="#ppt_w"/>
                                          </p:val>
                                        </p:tav>
                                      </p:tavLst>
                                    </p:anim>
                                    <p:anim calcmode="lin" valueType="num">
                                      <p:cBhvr>
                                        <p:cTn id="26" dur="1000" fill="hold"/>
                                        <p:tgtEl>
                                          <p:spTgt spid="349206"/>
                                        </p:tgtEl>
                                        <p:attrNameLst>
                                          <p:attrName>ppt_h</p:attrName>
                                        </p:attrNameLst>
                                      </p:cBhvr>
                                      <p:tavLst>
                                        <p:tav tm="0">
                                          <p:val>
                                            <p:fltVal val="0"/>
                                          </p:val>
                                        </p:tav>
                                        <p:tav tm="100000">
                                          <p:val>
                                            <p:strVal val="#ppt_h"/>
                                          </p:val>
                                        </p:tav>
                                      </p:tavLst>
                                    </p:anim>
                                    <p:anim calcmode="lin" valueType="num">
                                      <p:cBhvr>
                                        <p:cTn id="27" dur="1000" fill="hold"/>
                                        <p:tgtEl>
                                          <p:spTgt spid="349206"/>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49206"/>
                                        </p:tgtEl>
                                        <p:attrNameLst>
                                          <p:attrName>ppt_y</p:attrName>
                                        </p:attrNameLst>
                                      </p:cBhvr>
                                      <p:tavLst>
                                        <p:tav tm="0" fmla="#ppt_y+(sin(-2*pi*(1-$))*-#ppt_x+cos(-2*pi*(1-$))*(1-#ppt_y))*(1-$)">
                                          <p:val>
                                            <p:fltVal val="0"/>
                                          </p:val>
                                        </p:tav>
                                        <p:tav tm="100000">
                                          <p:val>
                                            <p:fltVal val="1"/>
                                          </p:val>
                                        </p:tav>
                                      </p:tavLst>
                                    </p:anim>
                                  </p:childTnLst>
                                </p:cTn>
                              </p:par>
                              <p:par>
                                <p:cTn id="29" presetID="2" presetClass="entr" presetSubtype="4" fill="hold" nodeType="withEffect">
                                  <p:stCondLst>
                                    <p:cond delay="0"/>
                                  </p:stCondLst>
                                  <p:childTnLst>
                                    <p:set>
                                      <p:cBhvr>
                                        <p:cTn id="30" dur="1" fill="hold">
                                          <p:stCondLst>
                                            <p:cond delay="0"/>
                                          </p:stCondLst>
                                        </p:cTn>
                                        <p:tgtEl>
                                          <p:spTgt spid="349209"/>
                                        </p:tgtEl>
                                        <p:attrNameLst>
                                          <p:attrName>style.visibility</p:attrName>
                                        </p:attrNameLst>
                                      </p:cBhvr>
                                      <p:to>
                                        <p:strVal val="visible"/>
                                      </p:to>
                                    </p:set>
                                    <p:anim calcmode="lin" valueType="num">
                                      <p:cBhvr additive="base">
                                        <p:cTn id="31" dur="500" fill="hold"/>
                                        <p:tgtEl>
                                          <p:spTgt spid="349209"/>
                                        </p:tgtEl>
                                        <p:attrNameLst>
                                          <p:attrName>ppt_x</p:attrName>
                                        </p:attrNameLst>
                                      </p:cBhvr>
                                      <p:tavLst>
                                        <p:tav tm="0">
                                          <p:val>
                                            <p:strVal val="#ppt_x"/>
                                          </p:val>
                                        </p:tav>
                                        <p:tav tm="100000">
                                          <p:val>
                                            <p:strVal val="#ppt_x"/>
                                          </p:val>
                                        </p:tav>
                                      </p:tavLst>
                                    </p:anim>
                                    <p:anim calcmode="lin" valueType="num">
                                      <p:cBhvr additive="base">
                                        <p:cTn id="32" dur="500" fill="hold"/>
                                        <p:tgtEl>
                                          <p:spTgt spid="34920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ntr" presetSubtype="0" fill="hold" nodeType="clickEffect">
                                  <p:stCondLst>
                                    <p:cond delay="0"/>
                                  </p:stCondLst>
                                  <p:childTnLst>
                                    <p:set>
                                      <p:cBhvr>
                                        <p:cTn id="36" dur="1" fill="hold">
                                          <p:stCondLst>
                                            <p:cond delay="0"/>
                                          </p:stCondLst>
                                        </p:cTn>
                                        <p:tgtEl>
                                          <p:spTgt spid="349207"/>
                                        </p:tgtEl>
                                        <p:attrNameLst>
                                          <p:attrName>style.visibility</p:attrName>
                                        </p:attrNameLst>
                                      </p:cBhvr>
                                      <p:to>
                                        <p:strVal val="visible"/>
                                      </p:to>
                                    </p:set>
                                    <p:anim calcmode="lin" valueType="num">
                                      <p:cBhvr>
                                        <p:cTn id="37" dur="1000" fill="hold"/>
                                        <p:tgtEl>
                                          <p:spTgt spid="349207"/>
                                        </p:tgtEl>
                                        <p:attrNameLst>
                                          <p:attrName>ppt_w</p:attrName>
                                        </p:attrNameLst>
                                      </p:cBhvr>
                                      <p:tavLst>
                                        <p:tav tm="0">
                                          <p:val>
                                            <p:fltVal val="0"/>
                                          </p:val>
                                        </p:tav>
                                        <p:tav tm="100000">
                                          <p:val>
                                            <p:strVal val="#ppt_w"/>
                                          </p:val>
                                        </p:tav>
                                      </p:tavLst>
                                    </p:anim>
                                    <p:anim calcmode="lin" valueType="num">
                                      <p:cBhvr>
                                        <p:cTn id="38" dur="1000" fill="hold"/>
                                        <p:tgtEl>
                                          <p:spTgt spid="349207"/>
                                        </p:tgtEl>
                                        <p:attrNameLst>
                                          <p:attrName>ppt_h</p:attrName>
                                        </p:attrNameLst>
                                      </p:cBhvr>
                                      <p:tavLst>
                                        <p:tav tm="0">
                                          <p:val>
                                            <p:fltVal val="0"/>
                                          </p:val>
                                        </p:tav>
                                        <p:tav tm="100000">
                                          <p:val>
                                            <p:strVal val="#ppt_h"/>
                                          </p:val>
                                        </p:tav>
                                      </p:tavLst>
                                    </p:anim>
                                    <p:anim calcmode="lin" valueType="num">
                                      <p:cBhvr>
                                        <p:cTn id="39" dur="1000" fill="hold"/>
                                        <p:tgtEl>
                                          <p:spTgt spid="34920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49207"/>
                                        </p:tgtEl>
                                        <p:attrNameLst>
                                          <p:attrName>ppt_y</p:attrName>
                                        </p:attrNameLst>
                                      </p:cBhvr>
                                      <p:tavLst>
                                        <p:tav tm="0" fmla="#ppt_y+(sin(-2*pi*(1-$))*-#ppt_x+cos(-2*pi*(1-$))*(1-#ppt_y))*(1-$)">
                                          <p:val>
                                            <p:fltVal val="0"/>
                                          </p:val>
                                        </p:tav>
                                        <p:tav tm="100000">
                                          <p:val>
                                            <p:fltVal val="1"/>
                                          </p:val>
                                        </p:tav>
                                      </p:tavLst>
                                    </p:anim>
                                  </p:childTnLst>
                                </p:cTn>
                              </p:par>
                              <p:par>
                                <p:cTn id="41" presetID="2" presetClass="entr" presetSubtype="4" fill="hold" nodeType="withEffect">
                                  <p:stCondLst>
                                    <p:cond delay="0"/>
                                  </p:stCondLst>
                                  <p:childTnLst>
                                    <p:set>
                                      <p:cBhvr>
                                        <p:cTn id="42" dur="1" fill="hold">
                                          <p:stCondLst>
                                            <p:cond delay="0"/>
                                          </p:stCondLst>
                                        </p:cTn>
                                        <p:tgtEl>
                                          <p:spTgt spid="349210"/>
                                        </p:tgtEl>
                                        <p:attrNameLst>
                                          <p:attrName>style.visibility</p:attrName>
                                        </p:attrNameLst>
                                      </p:cBhvr>
                                      <p:to>
                                        <p:strVal val="visible"/>
                                      </p:to>
                                    </p:set>
                                    <p:anim calcmode="lin" valueType="num">
                                      <p:cBhvr additive="base">
                                        <p:cTn id="43" dur="500" fill="hold"/>
                                        <p:tgtEl>
                                          <p:spTgt spid="349210"/>
                                        </p:tgtEl>
                                        <p:attrNameLst>
                                          <p:attrName>ppt_x</p:attrName>
                                        </p:attrNameLst>
                                      </p:cBhvr>
                                      <p:tavLst>
                                        <p:tav tm="0">
                                          <p:val>
                                            <p:strVal val="#ppt_x"/>
                                          </p:val>
                                        </p:tav>
                                        <p:tav tm="100000">
                                          <p:val>
                                            <p:strVal val="#ppt_x"/>
                                          </p:val>
                                        </p:tav>
                                      </p:tavLst>
                                    </p:anim>
                                    <p:anim calcmode="lin" valueType="num">
                                      <p:cBhvr additive="base">
                                        <p:cTn id="44" dur="500" fill="hold"/>
                                        <p:tgtEl>
                                          <p:spTgt spid="3492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349203"/>
                                        </p:tgtEl>
                                        <p:attrNameLst>
                                          <p:attrName>style.visibility</p:attrName>
                                        </p:attrNameLst>
                                      </p:cBhvr>
                                      <p:to>
                                        <p:strVal val="visible"/>
                                      </p:to>
                                    </p:set>
                                    <p:animEffect transition="in" filter="wipe(down)">
                                      <p:cBhvr>
                                        <p:cTn id="49" dur="580">
                                          <p:stCondLst>
                                            <p:cond delay="0"/>
                                          </p:stCondLst>
                                        </p:cTn>
                                        <p:tgtEl>
                                          <p:spTgt spid="349203"/>
                                        </p:tgtEl>
                                      </p:cBhvr>
                                    </p:animEffect>
                                    <p:anim calcmode="lin" valueType="num">
                                      <p:cBhvr>
                                        <p:cTn id="50" dur="1822" tmFilter="0,0; 0.14,0.36; 0.43,0.73; 0.71,0.91; 1.0,1.0">
                                          <p:stCondLst>
                                            <p:cond delay="0"/>
                                          </p:stCondLst>
                                        </p:cTn>
                                        <p:tgtEl>
                                          <p:spTgt spid="349203"/>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49203"/>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49203"/>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49203"/>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49203"/>
                                        </p:tgtEl>
                                        <p:attrNameLst>
                                          <p:attrName>ppt_y</p:attrName>
                                        </p:attrNameLst>
                                      </p:cBhvr>
                                      <p:tavLst>
                                        <p:tav tm="0" fmla="#ppt_y-sin(pi*$)/81">
                                          <p:val>
                                            <p:fltVal val="0"/>
                                          </p:val>
                                        </p:tav>
                                        <p:tav tm="100000">
                                          <p:val>
                                            <p:fltVal val="1"/>
                                          </p:val>
                                        </p:tav>
                                      </p:tavLst>
                                    </p:anim>
                                    <p:animScale>
                                      <p:cBhvr>
                                        <p:cTn id="55" dur="26">
                                          <p:stCondLst>
                                            <p:cond delay="650"/>
                                          </p:stCondLst>
                                        </p:cTn>
                                        <p:tgtEl>
                                          <p:spTgt spid="349203"/>
                                        </p:tgtEl>
                                      </p:cBhvr>
                                      <p:to x="100000" y="60000"/>
                                    </p:animScale>
                                    <p:animScale>
                                      <p:cBhvr>
                                        <p:cTn id="56" dur="166" decel="50000">
                                          <p:stCondLst>
                                            <p:cond delay="676"/>
                                          </p:stCondLst>
                                        </p:cTn>
                                        <p:tgtEl>
                                          <p:spTgt spid="349203"/>
                                        </p:tgtEl>
                                      </p:cBhvr>
                                      <p:to x="100000" y="100000"/>
                                    </p:animScale>
                                    <p:animScale>
                                      <p:cBhvr>
                                        <p:cTn id="57" dur="26">
                                          <p:stCondLst>
                                            <p:cond delay="1312"/>
                                          </p:stCondLst>
                                        </p:cTn>
                                        <p:tgtEl>
                                          <p:spTgt spid="349203"/>
                                        </p:tgtEl>
                                      </p:cBhvr>
                                      <p:to x="100000" y="80000"/>
                                    </p:animScale>
                                    <p:animScale>
                                      <p:cBhvr>
                                        <p:cTn id="58" dur="166" decel="50000">
                                          <p:stCondLst>
                                            <p:cond delay="1338"/>
                                          </p:stCondLst>
                                        </p:cTn>
                                        <p:tgtEl>
                                          <p:spTgt spid="349203"/>
                                        </p:tgtEl>
                                      </p:cBhvr>
                                      <p:to x="100000" y="100000"/>
                                    </p:animScale>
                                    <p:animScale>
                                      <p:cBhvr>
                                        <p:cTn id="59" dur="26">
                                          <p:stCondLst>
                                            <p:cond delay="1642"/>
                                          </p:stCondLst>
                                        </p:cTn>
                                        <p:tgtEl>
                                          <p:spTgt spid="349203"/>
                                        </p:tgtEl>
                                      </p:cBhvr>
                                      <p:to x="100000" y="90000"/>
                                    </p:animScale>
                                    <p:animScale>
                                      <p:cBhvr>
                                        <p:cTn id="60" dur="166" decel="50000">
                                          <p:stCondLst>
                                            <p:cond delay="1668"/>
                                          </p:stCondLst>
                                        </p:cTn>
                                        <p:tgtEl>
                                          <p:spTgt spid="349203"/>
                                        </p:tgtEl>
                                      </p:cBhvr>
                                      <p:to x="100000" y="100000"/>
                                    </p:animScale>
                                    <p:animScale>
                                      <p:cBhvr>
                                        <p:cTn id="61" dur="26">
                                          <p:stCondLst>
                                            <p:cond delay="1808"/>
                                          </p:stCondLst>
                                        </p:cTn>
                                        <p:tgtEl>
                                          <p:spTgt spid="349203"/>
                                        </p:tgtEl>
                                      </p:cBhvr>
                                      <p:to x="100000" y="95000"/>
                                    </p:animScale>
                                    <p:animScale>
                                      <p:cBhvr>
                                        <p:cTn id="62" dur="166" decel="50000">
                                          <p:stCondLst>
                                            <p:cond delay="1834"/>
                                          </p:stCondLst>
                                        </p:cTn>
                                        <p:tgtEl>
                                          <p:spTgt spid="34920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2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E4FC21C-E7DC-48B8-B42E-EDB29AF1ABC5}" type="slidenum">
              <a:rPr lang="en-US" altLang="en-US" sz="1400" smtClean="0"/>
              <a:pPr>
                <a:spcBef>
                  <a:spcPct val="0"/>
                </a:spcBef>
                <a:buFontTx/>
                <a:buNone/>
              </a:pPr>
              <a:t>27</a:t>
            </a:fld>
            <a:endParaRPr lang="en-US" altLang="en-US" sz="1400" smtClean="0"/>
          </a:p>
        </p:txBody>
      </p:sp>
      <p:pic>
        <p:nvPicPr>
          <p:cNvPr id="278544" name="Picture 16" descr="HH_mh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1700213"/>
            <a:ext cx="3195637"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5300" name="Object 3"/>
          <p:cNvGraphicFramePr>
            <a:graphicFrameLocks noChangeAspect="1"/>
          </p:cNvGraphicFramePr>
          <p:nvPr/>
        </p:nvGraphicFramePr>
        <p:xfrm>
          <a:off x="179388" y="188913"/>
          <a:ext cx="8783637" cy="882650"/>
        </p:xfrm>
        <a:graphic>
          <a:graphicData uri="http://schemas.openxmlformats.org/presentationml/2006/ole">
            <mc:AlternateContent xmlns:mc="http://schemas.openxmlformats.org/markup-compatibility/2006">
              <mc:Choice xmlns:v="urn:schemas-microsoft-com:vml" Requires="v">
                <p:oleObj spid="_x0000_s55311" name="Formel" r:id="rId5" imgW="3911600" imgH="393700" progId="Equation.3">
                  <p:embed/>
                </p:oleObj>
              </mc:Choice>
              <mc:Fallback>
                <p:oleObj name="Formel" r:id="rId5" imgW="3911600" imgH="3937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188913"/>
                        <a:ext cx="878363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8540" name="Picture 12"/>
          <p:cNvPicPr>
            <a:picLocks noChangeAspect="1" noChangeArrowheads="1"/>
          </p:cNvPicPr>
          <p:nvPr/>
        </p:nvPicPr>
        <p:blipFill>
          <a:blip r:embed="rId7">
            <a:extLst>
              <a:ext uri="{28A0092B-C50C-407E-A947-70E740481C1C}">
                <a14:useLocalDpi xmlns:a14="http://schemas.microsoft.com/office/drawing/2010/main" val="0"/>
              </a:ext>
            </a:extLst>
          </a:blip>
          <a:srcRect l="3296" t="2753" r="3296"/>
          <a:stretch>
            <a:fillRect/>
          </a:stretch>
        </p:blipFill>
        <p:spPr bwMode="auto">
          <a:xfrm>
            <a:off x="0" y="2924175"/>
            <a:ext cx="5761038"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Oval 13"/>
          <p:cNvSpPr>
            <a:spLocks noChangeArrowheads="1"/>
          </p:cNvSpPr>
          <p:nvPr/>
        </p:nvSpPr>
        <p:spPr bwMode="auto">
          <a:xfrm>
            <a:off x="2051050" y="333375"/>
            <a:ext cx="720725" cy="576263"/>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55303" name="Oval 14"/>
          <p:cNvSpPr>
            <a:spLocks noChangeArrowheads="1"/>
          </p:cNvSpPr>
          <p:nvPr/>
        </p:nvSpPr>
        <p:spPr bwMode="auto">
          <a:xfrm>
            <a:off x="4500563" y="333375"/>
            <a:ext cx="720725" cy="576263"/>
          </a:xfrm>
          <a:prstGeom prst="ellipse">
            <a:avLst/>
          </a:prstGeom>
          <a:noFill/>
          <a:ln w="127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278543" name="Text Box 15"/>
          <p:cNvSpPr txBox="1">
            <a:spLocks noChangeArrowheads="1"/>
          </p:cNvSpPr>
          <p:nvPr/>
        </p:nvSpPr>
        <p:spPr bwMode="auto">
          <a:xfrm>
            <a:off x="107950" y="5516563"/>
            <a:ext cx="72421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US" altLang="en-US" sz="1800">
                <a:solidFill>
                  <a:schemeClr val="bg1"/>
                </a:solidFill>
                <a:latin typeface="Arial" panose="020B0604020202020204" pitchFamily="34" charset="0"/>
              </a:rPr>
              <a:t> If </a:t>
            </a:r>
            <a:r>
              <a:rPr lang="en-US" altLang="en-US" sz="1800" i="1">
                <a:solidFill>
                  <a:schemeClr val="bg1"/>
                </a:solidFill>
                <a:latin typeface="Arial" panose="020B0604020202020204" pitchFamily="34" charset="0"/>
              </a:rPr>
              <a:t>u</a:t>
            </a:r>
            <a:r>
              <a:rPr lang="en-US" altLang="en-US" sz="1800">
                <a:solidFill>
                  <a:schemeClr val="bg1"/>
                </a:solidFill>
                <a:latin typeface="Arial" panose="020B0604020202020204" pitchFamily="34" charset="0"/>
              </a:rPr>
              <a:t> increases, </a:t>
            </a:r>
            <a:r>
              <a:rPr lang="en-US" altLang="en-US" sz="1800" i="1">
                <a:solidFill>
                  <a:schemeClr val="bg1"/>
                </a:solidFill>
                <a:latin typeface="Arial" panose="020B0604020202020204" pitchFamily="34" charset="0"/>
              </a:rPr>
              <a:t>m</a:t>
            </a:r>
            <a:r>
              <a:rPr lang="en-US" altLang="en-US" sz="1800">
                <a:solidFill>
                  <a:schemeClr val="bg1"/>
                </a:solidFill>
                <a:latin typeface="Arial" panose="020B0604020202020204" pitchFamily="34" charset="0"/>
              </a:rPr>
              <a:t> increases -&gt; Na+ ions flow into the cell</a:t>
            </a:r>
          </a:p>
          <a:p>
            <a:pPr>
              <a:spcBef>
                <a:spcPct val="0"/>
              </a:spcBef>
            </a:pPr>
            <a:r>
              <a:rPr lang="en-US" altLang="en-US" sz="1800">
                <a:solidFill>
                  <a:schemeClr val="bg1"/>
                </a:solidFill>
                <a:latin typeface="Arial" panose="020B0604020202020204" pitchFamily="34" charset="0"/>
              </a:rPr>
              <a:t> at high </a:t>
            </a:r>
            <a:r>
              <a:rPr lang="en-US" altLang="en-US" sz="1800" i="1">
                <a:solidFill>
                  <a:schemeClr val="bg1"/>
                </a:solidFill>
                <a:latin typeface="Arial" panose="020B0604020202020204" pitchFamily="34" charset="0"/>
              </a:rPr>
              <a:t>u</a:t>
            </a:r>
            <a:r>
              <a:rPr lang="en-US" altLang="en-US" sz="1800">
                <a:solidFill>
                  <a:schemeClr val="bg1"/>
                </a:solidFill>
                <a:latin typeface="Arial" panose="020B0604020202020204" pitchFamily="34" charset="0"/>
              </a:rPr>
              <a:t>, Na+ conductance shuts off because of </a:t>
            </a:r>
            <a:r>
              <a:rPr lang="en-US" altLang="en-US" sz="1800" i="1">
                <a:solidFill>
                  <a:schemeClr val="bg1"/>
                </a:solidFill>
                <a:latin typeface="Arial" panose="020B0604020202020204" pitchFamily="34" charset="0"/>
              </a:rPr>
              <a:t>h</a:t>
            </a:r>
          </a:p>
          <a:p>
            <a:pPr>
              <a:spcBef>
                <a:spcPct val="0"/>
              </a:spcBef>
            </a:pPr>
            <a:r>
              <a:rPr lang="en-US" altLang="en-US" sz="1800">
                <a:solidFill>
                  <a:schemeClr val="bg1"/>
                </a:solidFill>
                <a:latin typeface="Arial" panose="020B0604020202020204" pitchFamily="34" charset="0"/>
              </a:rPr>
              <a:t> </a:t>
            </a:r>
            <a:r>
              <a:rPr lang="en-US" altLang="en-US" sz="1800" i="1">
                <a:solidFill>
                  <a:schemeClr val="bg1"/>
                </a:solidFill>
                <a:latin typeface="Arial" panose="020B0604020202020204" pitchFamily="34" charset="0"/>
                <a:cs typeface="Arial" panose="020B0604020202020204" pitchFamily="34" charset="0"/>
              </a:rPr>
              <a:t>h</a:t>
            </a:r>
            <a:r>
              <a:rPr lang="en-US" altLang="en-US" sz="1800">
                <a:solidFill>
                  <a:schemeClr val="bg1"/>
                </a:solidFill>
                <a:latin typeface="Arial" panose="020B0604020202020204" pitchFamily="34" charset="0"/>
                <a:cs typeface="Arial" panose="020B0604020202020204" pitchFamily="34" charset="0"/>
              </a:rPr>
              <a:t> reacts slower than </a:t>
            </a:r>
            <a:r>
              <a:rPr lang="en-US" altLang="en-US" sz="1800" i="1">
                <a:solidFill>
                  <a:schemeClr val="bg1"/>
                </a:solidFill>
                <a:latin typeface="Arial" panose="020B0604020202020204" pitchFamily="34" charset="0"/>
                <a:cs typeface="Arial" panose="020B0604020202020204" pitchFamily="34" charset="0"/>
              </a:rPr>
              <a:t>m</a:t>
            </a:r>
            <a:r>
              <a:rPr lang="en-US" altLang="en-US" sz="1800">
                <a:solidFill>
                  <a:schemeClr val="bg1"/>
                </a:solidFill>
                <a:latin typeface="Arial" panose="020B0604020202020204" pitchFamily="34" charset="0"/>
                <a:cs typeface="Arial" panose="020B0604020202020204" pitchFamily="34" charset="0"/>
              </a:rPr>
              <a:t> to the voltage increase</a:t>
            </a:r>
          </a:p>
          <a:p>
            <a:pPr>
              <a:spcBef>
                <a:spcPct val="0"/>
              </a:spcBef>
            </a:pPr>
            <a:r>
              <a:rPr lang="en-US" altLang="en-US" sz="1800">
                <a:solidFill>
                  <a:schemeClr val="bg1"/>
                </a:solidFill>
                <a:latin typeface="Arial" panose="020B0604020202020204" pitchFamily="34" charset="0"/>
                <a:cs typeface="Arial" panose="020B0604020202020204" pitchFamily="34" charset="0"/>
              </a:rPr>
              <a:t> K+ conductance, determined by </a:t>
            </a:r>
            <a:r>
              <a:rPr lang="en-US" altLang="en-US" sz="1800" i="1">
                <a:solidFill>
                  <a:schemeClr val="bg1"/>
                </a:solidFill>
                <a:latin typeface="Arial" panose="020B0604020202020204" pitchFamily="34" charset="0"/>
                <a:cs typeface="Arial" panose="020B0604020202020204" pitchFamily="34" charset="0"/>
              </a:rPr>
              <a:t>n</a:t>
            </a:r>
            <a:r>
              <a:rPr lang="en-US" altLang="en-US" sz="1800">
                <a:solidFill>
                  <a:schemeClr val="bg1"/>
                </a:solidFill>
                <a:latin typeface="Arial" panose="020B0604020202020204" pitchFamily="34" charset="0"/>
                <a:cs typeface="Arial" panose="020B0604020202020204" pitchFamily="34" charset="0"/>
              </a:rPr>
              <a:t>, slowly increases with increased u</a:t>
            </a:r>
          </a:p>
        </p:txBody>
      </p:sp>
      <p:graphicFrame>
        <p:nvGraphicFramePr>
          <p:cNvPr id="55305" name="Object 17"/>
          <p:cNvGraphicFramePr>
            <a:graphicFrameLocks noChangeAspect="1"/>
          </p:cNvGraphicFramePr>
          <p:nvPr/>
        </p:nvGraphicFramePr>
        <p:xfrm>
          <a:off x="323850" y="1196975"/>
          <a:ext cx="3051175" cy="968375"/>
        </p:xfrm>
        <a:graphic>
          <a:graphicData uri="http://schemas.openxmlformats.org/presentationml/2006/ole">
            <mc:AlternateContent xmlns:mc="http://schemas.openxmlformats.org/markup-compatibility/2006">
              <mc:Choice xmlns:v="urn:schemas-microsoft-com:vml" Requires="v">
                <p:oleObj spid="_x0000_s55312" name="Formel" r:id="rId8" imgW="1358310" imgH="431613" progId="Equation.3">
                  <p:embed/>
                </p:oleObj>
              </mc:Choice>
              <mc:Fallback>
                <p:oleObj name="Formel" r:id="rId8" imgW="1358310" imgH="431613"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1196975"/>
                        <a:ext cx="3051175"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8548" name="Text Box 20"/>
          <p:cNvSpPr txBox="1">
            <a:spLocks noChangeArrowheads="1"/>
          </p:cNvSpPr>
          <p:nvPr/>
        </p:nvSpPr>
        <p:spPr bwMode="auto">
          <a:xfrm>
            <a:off x="6804025" y="1412875"/>
            <a:ext cx="172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solidFill>
                  <a:schemeClr val="bg1"/>
                </a:solidFill>
                <a:latin typeface="Arial" panose="020B0604020202020204" pitchFamily="34" charset="0"/>
              </a:rPr>
              <a:t>action potential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8540"/>
                                        </p:tgtEl>
                                        <p:attrNameLst>
                                          <p:attrName>style.visibility</p:attrName>
                                        </p:attrNameLst>
                                      </p:cBhvr>
                                      <p:to>
                                        <p:strVal val="visible"/>
                                      </p:to>
                                    </p:set>
                                    <p:anim calcmode="lin" valueType="num">
                                      <p:cBhvr additive="base">
                                        <p:cTn id="7" dur="500" fill="hold"/>
                                        <p:tgtEl>
                                          <p:spTgt spid="278540"/>
                                        </p:tgtEl>
                                        <p:attrNameLst>
                                          <p:attrName>ppt_x</p:attrName>
                                        </p:attrNameLst>
                                      </p:cBhvr>
                                      <p:tavLst>
                                        <p:tav tm="0">
                                          <p:val>
                                            <p:strVal val="#ppt_x"/>
                                          </p:val>
                                        </p:tav>
                                        <p:tav tm="100000">
                                          <p:val>
                                            <p:strVal val="#ppt_x"/>
                                          </p:val>
                                        </p:tav>
                                      </p:tavLst>
                                    </p:anim>
                                    <p:anim calcmode="lin" valueType="num">
                                      <p:cBhvr additive="base">
                                        <p:cTn id="8" dur="500" fill="hold"/>
                                        <p:tgtEl>
                                          <p:spTgt spid="2785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8543"/>
                                        </p:tgtEl>
                                        <p:attrNameLst>
                                          <p:attrName>style.visibility</p:attrName>
                                        </p:attrNameLst>
                                      </p:cBhvr>
                                      <p:to>
                                        <p:strVal val="visible"/>
                                      </p:to>
                                    </p:set>
                                    <p:anim calcmode="lin" valueType="num">
                                      <p:cBhvr additive="base">
                                        <p:cTn id="11" dur="500" fill="hold"/>
                                        <p:tgtEl>
                                          <p:spTgt spid="278543"/>
                                        </p:tgtEl>
                                        <p:attrNameLst>
                                          <p:attrName>ppt_x</p:attrName>
                                        </p:attrNameLst>
                                      </p:cBhvr>
                                      <p:tavLst>
                                        <p:tav tm="0">
                                          <p:val>
                                            <p:strVal val="#ppt_x"/>
                                          </p:val>
                                        </p:tav>
                                        <p:tav tm="100000">
                                          <p:val>
                                            <p:strVal val="#ppt_x"/>
                                          </p:val>
                                        </p:tav>
                                      </p:tavLst>
                                    </p:anim>
                                    <p:anim calcmode="lin" valueType="num">
                                      <p:cBhvr additive="base">
                                        <p:cTn id="12" dur="500" fill="hold"/>
                                        <p:tgtEl>
                                          <p:spTgt spid="27854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78544"/>
                                        </p:tgtEl>
                                        <p:attrNameLst>
                                          <p:attrName>style.visibility</p:attrName>
                                        </p:attrNameLst>
                                      </p:cBhvr>
                                      <p:to>
                                        <p:strVal val="visible"/>
                                      </p:to>
                                    </p:set>
                                    <p:anim calcmode="lin" valueType="num">
                                      <p:cBhvr additive="base">
                                        <p:cTn id="17" dur="500" fill="hold"/>
                                        <p:tgtEl>
                                          <p:spTgt spid="278544"/>
                                        </p:tgtEl>
                                        <p:attrNameLst>
                                          <p:attrName>ppt_x</p:attrName>
                                        </p:attrNameLst>
                                      </p:cBhvr>
                                      <p:tavLst>
                                        <p:tav tm="0">
                                          <p:val>
                                            <p:strVal val="#ppt_x"/>
                                          </p:val>
                                        </p:tav>
                                        <p:tav tm="100000">
                                          <p:val>
                                            <p:strVal val="#ppt_x"/>
                                          </p:val>
                                        </p:tav>
                                      </p:tavLst>
                                    </p:anim>
                                    <p:anim calcmode="lin" valueType="num">
                                      <p:cBhvr additive="base">
                                        <p:cTn id="18" dur="500" fill="hold"/>
                                        <p:tgtEl>
                                          <p:spTgt spid="27854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8548"/>
                                        </p:tgtEl>
                                        <p:attrNameLst>
                                          <p:attrName>style.visibility</p:attrName>
                                        </p:attrNameLst>
                                      </p:cBhvr>
                                      <p:to>
                                        <p:strVal val="visible"/>
                                      </p:to>
                                    </p:set>
                                    <p:anim calcmode="lin" valueType="num">
                                      <p:cBhvr additive="base">
                                        <p:cTn id="21" dur="500" fill="hold"/>
                                        <p:tgtEl>
                                          <p:spTgt spid="278548"/>
                                        </p:tgtEl>
                                        <p:attrNameLst>
                                          <p:attrName>ppt_x</p:attrName>
                                        </p:attrNameLst>
                                      </p:cBhvr>
                                      <p:tavLst>
                                        <p:tav tm="0">
                                          <p:val>
                                            <p:strVal val="#ppt_x"/>
                                          </p:val>
                                        </p:tav>
                                        <p:tav tm="100000">
                                          <p:val>
                                            <p:strVal val="#ppt_x"/>
                                          </p:val>
                                        </p:tav>
                                      </p:tavLst>
                                    </p:anim>
                                    <p:anim calcmode="lin" valueType="num">
                                      <p:cBhvr additive="base">
                                        <p:cTn id="22" dur="500" fill="hold"/>
                                        <p:tgtEl>
                                          <p:spTgt spid="2785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43" grpId="0"/>
      <p:bldP spid="2785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BC34CE1-3559-42B8-818A-EBD7C96CEF11}" type="slidenum">
              <a:rPr lang="en-US" altLang="en-US" sz="1400" smtClean="0"/>
              <a:pPr>
                <a:spcBef>
                  <a:spcPct val="0"/>
                </a:spcBef>
                <a:buFontTx/>
                <a:buNone/>
              </a:pPr>
              <a:t>28</a:t>
            </a:fld>
            <a:endParaRPr lang="en-US" altLang="en-US" sz="1400" smtClean="0"/>
          </a:p>
        </p:txBody>
      </p:sp>
      <p:sp>
        <p:nvSpPr>
          <p:cNvPr id="57347" name="Rectangle 2"/>
          <p:cNvSpPr>
            <a:spLocks noGrp="1" noChangeArrowheads="1"/>
          </p:cNvSpPr>
          <p:nvPr>
            <p:ph type="title"/>
          </p:nvPr>
        </p:nvSpPr>
        <p:spPr>
          <a:xfrm>
            <a:off x="533400" y="381000"/>
            <a:ext cx="6343650" cy="533400"/>
          </a:xfrm>
        </p:spPr>
        <p:txBody>
          <a:bodyPr/>
          <a:lstStyle/>
          <a:p>
            <a:pPr algn="l"/>
            <a:r>
              <a:rPr lang="en-US" altLang="en-US" sz="2000" i="1" smtClean="0">
                <a:solidFill>
                  <a:schemeClr val="bg1"/>
                </a:solidFill>
                <a:latin typeface="Arial" panose="020B0604020202020204" pitchFamily="34" charset="0"/>
              </a:rPr>
              <a:t>Your neurons surely don‘t like this guy!</a:t>
            </a:r>
            <a:endParaRPr lang="en-US" altLang="en-US" i="1" smtClean="0"/>
          </a:p>
        </p:txBody>
      </p:sp>
      <p:pic>
        <p:nvPicPr>
          <p:cNvPr id="5734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981075"/>
            <a:ext cx="609600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021908C-D1F3-4BC9-922C-72EC255DD07E}" type="slidenum">
              <a:rPr lang="en-US" altLang="en-US" sz="1400" smtClean="0"/>
              <a:pPr>
                <a:spcBef>
                  <a:spcPct val="0"/>
                </a:spcBef>
                <a:buFontTx/>
                <a:buNone/>
              </a:pPr>
              <a:t>29</a:t>
            </a:fld>
            <a:endParaRPr lang="en-US" altLang="en-US" sz="1400" smtClean="0"/>
          </a:p>
        </p:txBody>
      </p:sp>
      <p:sp>
        <p:nvSpPr>
          <p:cNvPr id="59395" name="Rectangle 2"/>
          <p:cNvSpPr>
            <a:spLocks noGrp="1" noChangeArrowheads="1"/>
          </p:cNvSpPr>
          <p:nvPr>
            <p:ph type="title"/>
          </p:nvPr>
        </p:nvSpPr>
        <p:spPr>
          <a:xfrm>
            <a:off x="533400" y="381000"/>
            <a:ext cx="6126163" cy="533400"/>
          </a:xfrm>
        </p:spPr>
        <p:txBody>
          <a:bodyPr/>
          <a:lstStyle/>
          <a:p>
            <a:pPr algn="l"/>
            <a:r>
              <a:rPr lang="de-DE" altLang="en-US" sz="2000" i="1" smtClean="0">
                <a:solidFill>
                  <a:schemeClr val="bg1"/>
                </a:solidFill>
                <a:latin typeface="Arial" panose="020B0604020202020204" pitchFamily="34" charset="0"/>
              </a:rPr>
              <a:t>Voltage clamp method</a:t>
            </a:r>
            <a:endParaRPr lang="en-US" altLang="en-US" i="1" smtClean="0"/>
          </a:p>
        </p:txBody>
      </p:sp>
      <p:pic>
        <p:nvPicPr>
          <p:cNvPr id="59396" name="Picture 5" descr="patchClamp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908300"/>
            <a:ext cx="662305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7"/>
          <p:cNvSpPr txBox="1">
            <a:spLocks noChangeArrowheads="1"/>
          </p:cNvSpPr>
          <p:nvPr/>
        </p:nvSpPr>
        <p:spPr bwMode="auto">
          <a:xfrm>
            <a:off x="323850" y="1196975"/>
            <a:ext cx="777716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US" altLang="en-US" sz="1800" b="1">
                <a:solidFill>
                  <a:schemeClr val="bg1"/>
                </a:solidFill>
                <a:latin typeface="Arial" panose="020B0604020202020204" pitchFamily="34" charset="0"/>
              </a:rPr>
              <a:t> developed 1949 by Kenneth Cole</a:t>
            </a:r>
          </a:p>
          <a:p>
            <a:pPr>
              <a:spcBef>
                <a:spcPct val="0"/>
              </a:spcBef>
            </a:pPr>
            <a:r>
              <a:rPr lang="en-US" altLang="en-US" sz="1800" b="1">
                <a:solidFill>
                  <a:schemeClr val="bg1"/>
                </a:solidFill>
                <a:latin typeface="Arial" panose="020B0604020202020204" pitchFamily="34" charset="0"/>
              </a:rPr>
              <a:t> used in the 1950s by Alan Hodgkin and  Andrew Huxley to measure </a:t>
            </a:r>
            <a:br>
              <a:rPr lang="en-US" altLang="en-US" sz="1800" b="1">
                <a:solidFill>
                  <a:schemeClr val="bg1"/>
                </a:solidFill>
                <a:latin typeface="Arial" panose="020B0604020202020204" pitchFamily="34" charset="0"/>
              </a:rPr>
            </a:br>
            <a:r>
              <a:rPr lang="en-US" altLang="en-US" sz="1800" b="1">
                <a:solidFill>
                  <a:schemeClr val="bg1"/>
                </a:solidFill>
                <a:latin typeface="Arial" panose="020B0604020202020204" pitchFamily="34" charset="0"/>
              </a:rPr>
              <a:t>  ion current while maintaining specific membrane potentials</a:t>
            </a:r>
            <a:endParaRPr lang="en-US" altLang="en-US" sz="1600" b="1">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A8C7514-A19E-4218-BCF7-1F193DD3CD5C}" type="slidenum">
              <a:rPr lang="en-US" altLang="en-US" sz="1400" smtClean="0"/>
              <a:pPr>
                <a:spcBef>
                  <a:spcPct val="0"/>
                </a:spcBef>
                <a:buFontTx/>
                <a:buNone/>
              </a:pPr>
              <a:t>3</a:t>
            </a:fld>
            <a:endParaRPr lang="en-US" altLang="en-US" sz="1400" smtClean="0"/>
          </a:p>
        </p:txBody>
      </p:sp>
      <p:sp>
        <p:nvSpPr>
          <p:cNvPr id="8195" name="Text Box 2"/>
          <p:cNvSpPr txBox="1">
            <a:spLocks noChangeArrowheads="1"/>
          </p:cNvSpPr>
          <p:nvPr/>
        </p:nvSpPr>
        <p:spPr bwMode="auto">
          <a:xfrm>
            <a:off x="4572000" y="927100"/>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dendrite the incoming</a:t>
            </a:r>
          </a:p>
          <a:p>
            <a:pPr>
              <a:spcBef>
                <a:spcPct val="0"/>
              </a:spcBef>
              <a:buFontTx/>
              <a:buNone/>
            </a:pPr>
            <a:r>
              <a:rPr lang="en-US" altLang="en-US" sz="1400" b="1">
                <a:latin typeface="Arial" panose="020B0604020202020204" pitchFamily="34" charset="0"/>
              </a:rPr>
              <a:t>signals arrive (incoming currents)</a:t>
            </a:r>
            <a:endParaRPr lang="en-US" altLang="en-US" sz="1400" b="1">
              <a:solidFill>
                <a:schemeClr val="bg1"/>
              </a:solidFill>
              <a:latin typeface="Arial" panose="020B0604020202020204" pitchFamily="34" charset="0"/>
            </a:endParaRPr>
          </a:p>
        </p:txBody>
      </p:sp>
      <p:grpSp>
        <p:nvGrpSpPr>
          <p:cNvPr id="8196" name="Group 3"/>
          <p:cNvGrpSpPr>
            <a:grpSpLocks/>
          </p:cNvGrpSpPr>
          <p:nvPr/>
        </p:nvGrpSpPr>
        <p:grpSpPr bwMode="auto">
          <a:xfrm>
            <a:off x="7696200" y="4724400"/>
            <a:ext cx="1143000" cy="1935163"/>
            <a:chOff x="4848" y="2976"/>
            <a:chExt cx="720" cy="1219"/>
          </a:xfrm>
        </p:grpSpPr>
        <p:sp>
          <p:nvSpPr>
            <p:cNvPr id="8228" name="Text Box 4"/>
            <p:cNvSpPr txBox="1">
              <a:spLocks noChangeArrowheads="1"/>
            </p:cNvSpPr>
            <p:nvPr/>
          </p:nvSpPr>
          <p:spPr bwMode="auto">
            <a:xfrm>
              <a:off x="4848"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8229" name="Text Box 5"/>
            <p:cNvSpPr txBox="1">
              <a:spLocks noChangeArrowheads="1"/>
            </p:cNvSpPr>
            <p:nvPr/>
          </p:nvSpPr>
          <p:spPr bwMode="auto">
            <a:xfrm>
              <a:off x="4848"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8230" name="Text Box 6"/>
            <p:cNvSpPr txBox="1">
              <a:spLocks noChangeArrowheads="1"/>
            </p:cNvSpPr>
            <p:nvPr/>
          </p:nvSpPr>
          <p:spPr bwMode="auto">
            <a:xfrm>
              <a:off x="4848" y="3664"/>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8231" name="Text Box 7"/>
            <p:cNvSpPr txBox="1">
              <a:spLocks noChangeArrowheads="1"/>
            </p:cNvSpPr>
            <p:nvPr/>
          </p:nvSpPr>
          <p:spPr bwMode="auto">
            <a:xfrm>
              <a:off x="4848" y="3493"/>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8232" name="Text Box 8"/>
            <p:cNvSpPr txBox="1">
              <a:spLocks noChangeArrowheads="1"/>
            </p:cNvSpPr>
            <p:nvPr/>
          </p:nvSpPr>
          <p:spPr bwMode="auto">
            <a:xfrm>
              <a:off x="4848" y="332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8233" name="Text Box 9"/>
            <p:cNvSpPr txBox="1">
              <a:spLocks noChangeArrowheads="1"/>
            </p:cNvSpPr>
            <p:nvPr/>
          </p:nvSpPr>
          <p:spPr bwMode="auto">
            <a:xfrm>
              <a:off x="4848"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8234" name="Text Box 10"/>
            <p:cNvSpPr txBox="1">
              <a:spLocks noChangeArrowheads="1"/>
            </p:cNvSpPr>
            <p:nvPr/>
          </p:nvSpPr>
          <p:spPr bwMode="auto">
            <a:xfrm>
              <a:off x="4848"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grpSp>
        <p:nvGrpSpPr>
          <p:cNvPr id="8197" name="Group 11"/>
          <p:cNvGrpSpPr>
            <a:grpSpLocks/>
          </p:cNvGrpSpPr>
          <p:nvPr/>
        </p:nvGrpSpPr>
        <p:grpSpPr bwMode="auto">
          <a:xfrm>
            <a:off x="609600" y="152400"/>
            <a:ext cx="3657600" cy="6553200"/>
            <a:chOff x="384" y="96"/>
            <a:chExt cx="2304" cy="4128"/>
          </a:xfrm>
        </p:grpSpPr>
        <p:pic>
          <p:nvPicPr>
            <p:cNvPr id="8213" name="Picture 12" descr="Kandel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 y="96"/>
              <a:ext cx="2251"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4" name="Rectangle 13"/>
            <p:cNvSpPr>
              <a:spLocks noChangeArrowheads="1"/>
            </p:cNvSpPr>
            <p:nvPr/>
          </p:nvSpPr>
          <p:spPr bwMode="auto">
            <a:xfrm>
              <a:off x="1632" y="624"/>
              <a:ext cx="48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15" name="Rectangle 14"/>
            <p:cNvSpPr>
              <a:spLocks noChangeArrowheads="1"/>
            </p:cNvSpPr>
            <p:nvPr/>
          </p:nvSpPr>
          <p:spPr bwMode="auto">
            <a:xfrm>
              <a:off x="576" y="1152"/>
              <a:ext cx="432"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16" name="Rectangle 15"/>
            <p:cNvSpPr>
              <a:spLocks noChangeArrowheads="1"/>
            </p:cNvSpPr>
            <p:nvPr/>
          </p:nvSpPr>
          <p:spPr bwMode="auto">
            <a:xfrm>
              <a:off x="384" y="1536"/>
              <a:ext cx="38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17" name="Rectangle 16"/>
            <p:cNvSpPr>
              <a:spLocks noChangeArrowheads="1"/>
            </p:cNvSpPr>
            <p:nvPr/>
          </p:nvSpPr>
          <p:spPr bwMode="auto">
            <a:xfrm>
              <a:off x="1536" y="1392"/>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18" name="Rectangle 17"/>
            <p:cNvSpPr>
              <a:spLocks noChangeArrowheads="1"/>
            </p:cNvSpPr>
            <p:nvPr/>
          </p:nvSpPr>
          <p:spPr bwMode="auto">
            <a:xfrm>
              <a:off x="1584" y="1632"/>
              <a:ext cx="240" cy="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19" name="Rectangle 18"/>
            <p:cNvSpPr>
              <a:spLocks noChangeArrowheads="1"/>
            </p:cNvSpPr>
            <p:nvPr/>
          </p:nvSpPr>
          <p:spPr bwMode="auto">
            <a:xfrm>
              <a:off x="1536" y="1920"/>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0" name="Rectangle 19"/>
            <p:cNvSpPr>
              <a:spLocks noChangeArrowheads="1"/>
            </p:cNvSpPr>
            <p:nvPr/>
          </p:nvSpPr>
          <p:spPr bwMode="auto">
            <a:xfrm>
              <a:off x="1440" y="2160"/>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1" name="Rectangle 20"/>
            <p:cNvSpPr>
              <a:spLocks noChangeArrowheads="1"/>
            </p:cNvSpPr>
            <p:nvPr/>
          </p:nvSpPr>
          <p:spPr bwMode="auto">
            <a:xfrm>
              <a:off x="864" y="2016"/>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2" name="Rectangle 21"/>
            <p:cNvSpPr>
              <a:spLocks noChangeArrowheads="1"/>
            </p:cNvSpPr>
            <p:nvPr/>
          </p:nvSpPr>
          <p:spPr bwMode="auto">
            <a:xfrm>
              <a:off x="672" y="2448"/>
              <a:ext cx="57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3" name="Rectangle 22"/>
            <p:cNvSpPr>
              <a:spLocks noChangeArrowheads="1"/>
            </p:cNvSpPr>
            <p:nvPr/>
          </p:nvSpPr>
          <p:spPr bwMode="auto">
            <a:xfrm>
              <a:off x="1824" y="2880"/>
              <a:ext cx="864"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4" name="Rectangle 23"/>
            <p:cNvSpPr>
              <a:spLocks noChangeArrowheads="1"/>
            </p:cNvSpPr>
            <p:nvPr/>
          </p:nvSpPr>
          <p:spPr bwMode="auto">
            <a:xfrm>
              <a:off x="1920" y="3360"/>
              <a:ext cx="43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5" name="Rectangle 24"/>
            <p:cNvSpPr>
              <a:spLocks noChangeArrowheads="1"/>
            </p:cNvSpPr>
            <p:nvPr/>
          </p:nvSpPr>
          <p:spPr bwMode="auto">
            <a:xfrm>
              <a:off x="2304" y="3168"/>
              <a:ext cx="48" cy="5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6" name="Rectangle 25"/>
            <p:cNvSpPr>
              <a:spLocks noChangeArrowheads="1"/>
            </p:cNvSpPr>
            <p:nvPr/>
          </p:nvSpPr>
          <p:spPr bwMode="auto">
            <a:xfrm>
              <a:off x="576" y="1824"/>
              <a:ext cx="144" cy="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227" name="Rectangle 26"/>
            <p:cNvSpPr>
              <a:spLocks noChangeArrowheads="1"/>
            </p:cNvSpPr>
            <p:nvPr/>
          </p:nvSpPr>
          <p:spPr bwMode="auto">
            <a:xfrm>
              <a:off x="432" y="331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8198" name="Group 27"/>
          <p:cNvGrpSpPr>
            <a:grpSpLocks/>
          </p:cNvGrpSpPr>
          <p:nvPr/>
        </p:nvGrpSpPr>
        <p:grpSpPr bwMode="auto">
          <a:xfrm>
            <a:off x="2667000" y="1066800"/>
            <a:ext cx="1905000" cy="1676400"/>
            <a:chOff x="1680" y="672"/>
            <a:chExt cx="1200" cy="1056"/>
          </a:xfrm>
        </p:grpSpPr>
        <p:sp>
          <p:nvSpPr>
            <p:cNvPr id="8211" name="Line 28"/>
            <p:cNvSpPr>
              <a:spLocks noChangeShapeType="1"/>
            </p:cNvSpPr>
            <p:nvPr/>
          </p:nvSpPr>
          <p:spPr bwMode="auto">
            <a:xfrm flipH="1" flipV="1">
              <a:off x="1680" y="672"/>
              <a:ext cx="1200" cy="4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2" name="Line 29"/>
            <p:cNvSpPr>
              <a:spLocks noChangeShapeType="1"/>
            </p:cNvSpPr>
            <p:nvPr/>
          </p:nvSpPr>
          <p:spPr bwMode="auto">
            <a:xfrm flipH="1">
              <a:off x="1824" y="720"/>
              <a:ext cx="1056"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199" name="Line 30"/>
          <p:cNvSpPr>
            <a:spLocks noChangeShapeType="1"/>
          </p:cNvSpPr>
          <p:nvPr/>
        </p:nvSpPr>
        <p:spPr bwMode="auto">
          <a:xfrm flipH="1">
            <a:off x="2514600" y="2362200"/>
            <a:ext cx="2133600" cy="152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0" name="Line 31"/>
          <p:cNvSpPr>
            <a:spLocks noChangeShapeType="1"/>
          </p:cNvSpPr>
          <p:nvPr/>
        </p:nvSpPr>
        <p:spPr bwMode="auto">
          <a:xfrm flipH="1" flipV="1">
            <a:off x="2286000" y="2971800"/>
            <a:ext cx="2438400" cy="762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 name="Line 32"/>
          <p:cNvSpPr>
            <a:spLocks noChangeShapeType="1"/>
          </p:cNvSpPr>
          <p:nvPr/>
        </p:nvSpPr>
        <p:spPr bwMode="auto">
          <a:xfrm flipH="1" flipV="1">
            <a:off x="2286000" y="3962400"/>
            <a:ext cx="2362200" cy="1524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2" name="Line 33"/>
          <p:cNvSpPr>
            <a:spLocks noChangeShapeType="1"/>
          </p:cNvSpPr>
          <p:nvPr/>
        </p:nvSpPr>
        <p:spPr bwMode="auto">
          <a:xfrm flipH="1">
            <a:off x="2133600" y="5105400"/>
            <a:ext cx="24384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3" name="Text Box 34"/>
          <p:cNvSpPr txBox="1">
            <a:spLocks noChangeArrowheads="1"/>
          </p:cNvSpPr>
          <p:nvPr/>
        </p:nvSpPr>
        <p:spPr bwMode="auto">
          <a:xfrm>
            <a:off x="4724400" y="21494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solidFill>
                  <a:schemeClr val="tx2"/>
                </a:solidFill>
                <a:latin typeface="Arial" panose="020B0604020202020204" pitchFamily="34" charset="0"/>
              </a:rPr>
              <a:t>At the soma current</a:t>
            </a:r>
          </a:p>
          <a:p>
            <a:pPr>
              <a:spcBef>
                <a:spcPct val="0"/>
              </a:spcBef>
              <a:buFontTx/>
              <a:buNone/>
            </a:pPr>
            <a:r>
              <a:rPr lang="en-US" altLang="en-US" sz="1400" b="1">
                <a:solidFill>
                  <a:schemeClr val="tx2"/>
                </a:solidFill>
                <a:latin typeface="Arial" panose="020B0604020202020204" pitchFamily="34" charset="0"/>
              </a:rPr>
              <a:t>are finally integrated.</a:t>
            </a:r>
          </a:p>
        </p:txBody>
      </p:sp>
      <p:sp>
        <p:nvSpPr>
          <p:cNvPr id="8204" name="Text Box 35"/>
          <p:cNvSpPr txBox="1">
            <a:spLocks noChangeArrowheads="1"/>
          </p:cNvSpPr>
          <p:nvPr/>
        </p:nvSpPr>
        <p:spPr bwMode="auto">
          <a:xfrm>
            <a:off x="4648200" y="2971800"/>
            <a:ext cx="419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At the axon hillock action potential</a:t>
            </a:r>
          </a:p>
          <a:p>
            <a:pPr>
              <a:spcBef>
                <a:spcPct val="0"/>
              </a:spcBef>
              <a:buFontTx/>
              <a:buNone/>
            </a:pPr>
            <a:r>
              <a:rPr lang="en-US" altLang="en-US" sz="1600" b="1">
                <a:solidFill>
                  <a:srgbClr val="CC0000"/>
                </a:solidFill>
                <a:latin typeface="Arial" panose="020B0604020202020204" pitchFamily="34" charset="0"/>
              </a:rPr>
              <a:t>are generated if the potential crosses the </a:t>
            </a:r>
          </a:p>
          <a:p>
            <a:pPr>
              <a:spcBef>
                <a:spcPct val="0"/>
              </a:spcBef>
              <a:buFontTx/>
              <a:buNone/>
            </a:pPr>
            <a:r>
              <a:rPr lang="en-US" altLang="en-US" sz="1600" b="1">
                <a:solidFill>
                  <a:srgbClr val="CC0000"/>
                </a:solidFill>
                <a:latin typeface="Arial" panose="020B0604020202020204" pitchFamily="34" charset="0"/>
              </a:rPr>
              <a:t>membrane threshold.</a:t>
            </a:r>
          </a:p>
        </p:txBody>
      </p:sp>
      <p:sp>
        <p:nvSpPr>
          <p:cNvPr id="8205" name="Text Box 36"/>
          <p:cNvSpPr txBox="1">
            <a:spLocks noChangeArrowheads="1"/>
          </p:cNvSpPr>
          <p:nvPr/>
        </p:nvSpPr>
        <p:spPr bwMode="auto">
          <a:xfrm>
            <a:off x="4572000" y="39782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solidFill>
                  <a:schemeClr val="tx2"/>
                </a:solidFill>
                <a:latin typeface="Arial" panose="020B0604020202020204" pitchFamily="34" charset="0"/>
              </a:rPr>
              <a:t>The axon transmits (transports) the</a:t>
            </a:r>
          </a:p>
          <a:p>
            <a:pPr>
              <a:spcBef>
                <a:spcPct val="0"/>
              </a:spcBef>
              <a:buFontTx/>
              <a:buNone/>
            </a:pPr>
            <a:r>
              <a:rPr lang="en-US" altLang="en-US" sz="1400" b="1">
                <a:solidFill>
                  <a:schemeClr val="tx2"/>
                </a:solidFill>
                <a:latin typeface="Arial" panose="020B0604020202020204" pitchFamily="34" charset="0"/>
              </a:rPr>
              <a:t>action potential to distant sites</a:t>
            </a:r>
          </a:p>
        </p:txBody>
      </p:sp>
      <p:sp>
        <p:nvSpPr>
          <p:cNvPr id="8206" name="Text Box 37"/>
          <p:cNvSpPr txBox="1">
            <a:spLocks noChangeArrowheads="1"/>
          </p:cNvSpPr>
          <p:nvPr/>
        </p:nvSpPr>
        <p:spPr bwMode="auto">
          <a:xfrm>
            <a:off x="4572000" y="4924425"/>
            <a:ext cx="4114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synapses are the outgoing</a:t>
            </a:r>
          </a:p>
          <a:p>
            <a:pPr>
              <a:spcBef>
                <a:spcPct val="0"/>
              </a:spcBef>
              <a:buFontTx/>
              <a:buNone/>
            </a:pPr>
            <a:r>
              <a:rPr lang="en-US" altLang="en-US" sz="1400" b="1">
                <a:latin typeface="Arial" panose="020B0604020202020204" pitchFamily="34" charset="0"/>
              </a:rPr>
              <a:t>signals transmitted onto the </a:t>
            </a:r>
          </a:p>
          <a:p>
            <a:pPr>
              <a:spcBef>
                <a:spcPct val="0"/>
              </a:spcBef>
              <a:buFontTx/>
              <a:buNone/>
            </a:pPr>
            <a:r>
              <a:rPr lang="en-US" altLang="en-US" sz="1400" b="1">
                <a:latin typeface="Arial" panose="020B0604020202020204" pitchFamily="34" charset="0"/>
              </a:rPr>
              <a:t>dendrites of the target</a:t>
            </a:r>
          </a:p>
          <a:p>
            <a:pPr>
              <a:spcBef>
                <a:spcPct val="0"/>
              </a:spcBef>
              <a:buFontTx/>
              <a:buNone/>
            </a:pPr>
            <a:r>
              <a:rPr lang="en-US" altLang="en-US" sz="1400" b="1">
                <a:latin typeface="Arial" panose="020B0604020202020204" pitchFamily="34" charset="0"/>
              </a:rPr>
              <a:t>neurons</a:t>
            </a:r>
            <a:r>
              <a:rPr lang="en-US" altLang="en-US" sz="1400" b="1">
                <a:solidFill>
                  <a:schemeClr val="bg1"/>
                </a:solidFill>
                <a:latin typeface="Arial" panose="020B0604020202020204" pitchFamily="34" charset="0"/>
              </a:rPr>
              <a:t> </a:t>
            </a:r>
          </a:p>
        </p:txBody>
      </p:sp>
      <p:sp>
        <p:nvSpPr>
          <p:cNvPr id="8207" name="Text Box 38"/>
          <p:cNvSpPr txBox="1">
            <a:spLocks noChangeArrowheads="1"/>
          </p:cNvSpPr>
          <p:nvPr/>
        </p:nvSpPr>
        <p:spPr bwMode="auto">
          <a:xfrm>
            <a:off x="3657600" y="152400"/>
            <a:ext cx="357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i="1">
                <a:solidFill>
                  <a:schemeClr val="bg1"/>
                </a:solidFill>
                <a:latin typeface="Arial" panose="020B0604020202020204" pitchFamily="34" charset="0"/>
              </a:rPr>
              <a:t>Structure of a Neuron:</a:t>
            </a:r>
          </a:p>
        </p:txBody>
      </p:sp>
      <p:sp>
        <p:nvSpPr>
          <p:cNvPr id="8208" name="Text Box 39"/>
          <p:cNvSpPr txBox="1">
            <a:spLocks noChangeArrowheads="1"/>
          </p:cNvSpPr>
          <p:nvPr/>
        </p:nvSpPr>
        <p:spPr bwMode="auto">
          <a:xfrm>
            <a:off x="4648200" y="2971800"/>
            <a:ext cx="419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At the axon hillock action potential</a:t>
            </a:r>
          </a:p>
          <a:p>
            <a:pPr>
              <a:spcBef>
                <a:spcPct val="0"/>
              </a:spcBef>
              <a:buFontTx/>
              <a:buNone/>
            </a:pPr>
            <a:r>
              <a:rPr lang="en-US" altLang="en-US" sz="1600" b="1">
                <a:solidFill>
                  <a:srgbClr val="CC0000"/>
                </a:solidFill>
                <a:latin typeface="Arial" panose="020B0604020202020204" pitchFamily="34" charset="0"/>
              </a:rPr>
              <a:t>are generated if the potential crosses the </a:t>
            </a:r>
          </a:p>
          <a:p>
            <a:pPr>
              <a:spcBef>
                <a:spcPct val="0"/>
              </a:spcBef>
              <a:buFontTx/>
              <a:buNone/>
            </a:pPr>
            <a:r>
              <a:rPr lang="en-US" altLang="en-US" sz="1600" b="1">
                <a:solidFill>
                  <a:srgbClr val="CC0000"/>
                </a:solidFill>
                <a:latin typeface="Arial" panose="020B0604020202020204" pitchFamily="34" charset="0"/>
              </a:rPr>
              <a:t>membrane threshold.</a:t>
            </a:r>
          </a:p>
        </p:txBody>
      </p:sp>
      <p:sp>
        <p:nvSpPr>
          <p:cNvPr id="8209" name="Text Box 40"/>
          <p:cNvSpPr txBox="1">
            <a:spLocks noChangeArrowheads="1"/>
          </p:cNvSpPr>
          <p:nvPr/>
        </p:nvSpPr>
        <p:spPr bwMode="auto">
          <a:xfrm>
            <a:off x="4648200" y="2971800"/>
            <a:ext cx="419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At the axon hillock action potential</a:t>
            </a:r>
          </a:p>
          <a:p>
            <a:pPr>
              <a:spcBef>
                <a:spcPct val="0"/>
              </a:spcBef>
              <a:buFontTx/>
              <a:buNone/>
            </a:pPr>
            <a:r>
              <a:rPr lang="en-US" altLang="en-US" sz="1600" b="1">
                <a:solidFill>
                  <a:srgbClr val="CC0000"/>
                </a:solidFill>
                <a:latin typeface="Arial" panose="020B0604020202020204" pitchFamily="34" charset="0"/>
              </a:rPr>
              <a:t>are generated if the potential crosses the </a:t>
            </a:r>
          </a:p>
          <a:p>
            <a:pPr>
              <a:spcBef>
                <a:spcPct val="0"/>
              </a:spcBef>
              <a:buFontTx/>
              <a:buNone/>
            </a:pPr>
            <a:r>
              <a:rPr lang="en-US" altLang="en-US" sz="1600" b="1">
                <a:solidFill>
                  <a:srgbClr val="CC0000"/>
                </a:solidFill>
                <a:latin typeface="Arial" panose="020B0604020202020204" pitchFamily="34" charset="0"/>
              </a:rPr>
              <a:t>membrane threshold.</a:t>
            </a:r>
          </a:p>
        </p:txBody>
      </p:sp>
      <p:sp>
        <p:nvSpPr>
          <p:cNvPr id="8210" name="Text Box 41"/>
          <p:cNvSpPr txBox="1">
            <a:spLocks noChangeArrowheads="1"/>
          </p:cNvSpPr>
          <p:nvPr/>
        </p:nvSpPr>
        <p:spPr bwMode="auto">
          <a:xfrm>
            <a:off x="4648200" y="2971800"/>
            <a:ext cx="4191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At the axon hillock action potential</a:t>
            </a:r>
          </a:p>
          <a:p>
            <a:pPr>
              <a:spcBef>
                <a:spcPct val="0"/>
              </a:spcBef>
              <a:buFontTx/>
              <a:buNone/>
            </a:pPr>
            <a:r>
              <a:rPr lang="en-US" altLang="en-US" sz="1600" b="1">
                <a:solidFill>
                  <a:srgbClr val="CC0000"/>
                </a:solidFill>
                <a:latin typeface="Arial" panose="020B0604020202020204" pitchFamily="34" charset="0"/>
              </a:rPr>
              <a:t>are generated if the potential crosses the </a:t>
            </a:r>
          </a:p>
          <a:p>
            <a:pPr>
              <a:spcBef>
                <a:spcPct val="0"/>
              </a:spcBef>
              <a:buFontTx/>
              <a:buNone/>
            </a:pPr>
            <a:r>
              <a:rPr lang="en-US" altLang="en-US" sz="1600" b="1">
                <a:solidFill>
                  <a:srgbClr val="CC0000"/>
                </a:solidFill>
                <a:latin typeface="Arial" panose="020B0604020202020204" pitchFamily="34" charset="0"/>
              </a:rPr>
              <a:t>membrane threshold.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0659FA5-4F54-4641-BB54-C174F1815CC2}" type="slidenum">
              <a:rPr lang="en-US" altLang="en-US" sz="1400" smtClean="0"/>
              <a:pPr>
                <a:spcBef>
                  <a:spcPct val="0"/>
                </a:spcBef>
                <a:buFontTx/>
                <a:buNone/>
              </a:pPr>
              <a:t>30</a:t>
            </a:fld>
            <a:endParaRPr lang="en-US" altLang="en-US" sz="1400" smtClean="0"/>
          </a:p>
        </p:txBody>
      </p:sp>
      <p:sp>
        <p:nvSpPr>
          <p:cNvPr id="61443" name="Rectangle 2"/>
          <p:cNvSpPr>
            <a:spLocks noGrp="1" noChangeArrowheads="1"/>
          </p:cNvSpPr>
          <p:nvPr>
            <p:ph type="title"/>
          </p:nvPr>
        </p:nvSpPr>
        <p:spPr>
          <a:xfrm>
            <a:off x="533400" y="381000"/>
            <a:ext cx="6126163" cy="533400"/>
          </a:xfrm>
        </p:spPr>
        <p:txBody>
          <a:bodyPr/>
          <a:lstStyle/>
          <a:p>
            <a:pPr algn="l"/>
            <a:r>
              <a:rPr lang="de-DE" altLang="en-US" sz="2000" i="1" smtClean="0">
                <a:solidFill>
                  <a:schemeClr val="bg1"/>
                </a:solidFill>
                <a:latin typeface="Arial" panose="020B0604020202020204" pitchFamily="34" charset="0"/>
              </a:rPr>
              <a:t>Voltage clamp method</a:t>
            </a:r>
            <a:endParaRPr lang="en-US" altLang="en-US" i="1" smtClean="0"/>
          </a:p>
        </p:txBody>
      </p:sp>
      <p:pic>
        <p:nvPicPr>
          <p:cNvPr id="61444" name="Picture 4" descr="NaCurrentAndKcurrent"/>
          <p:cNvPicPr>
            <a:picLocks noChangeAspect="1" noChangeArrowheads="1"/>
          </p:cNvPicPr>
          <p:nvPr/>
        </p:nvPicPr>
        <p:blipFill>
          <a:blip r:embed="rId3">
            <a:extLst>
              <a:ext uri="{28A0092B-C50C-407E-A947-70E740481C1C}">
                <a14:useLocalDpi xmlns:a14="http://schemas.microsoft.com/office/drawing/2010/main" val="0"/>
              </a:ext>
            </a:extLst>
          </a:blip>
          <a:srcRect r="18340" b="83194"/>
          <a:stretch>
            <a:fillRect/>
          </a:stretch>
        </p:blipFill>
        <p:spPr bwMode="auto">
          <a:xfrm>
            <a:off x="468313" y="2924175"/>
            <a:ext cx="3527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663575" y="2152650"/>
            <a:ext cx="224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solidFill>
                  <a:schemeClr val="bg1"/>
                </a:solidFill>
                <a:latin typeface="Arial" panose="020B0604020202020204" pitchFamily="34" charset="0"/>
              </a:rPr>
              <a:t>Small depolarization</a:t>
            </a:r>
          </a:p>
        </p:txBody>
      </p:sp>
      <p:sp>
        <p:nvSpPr>
          <p:cNvPr id="61446" name="Text Box 7"/>
          <p:cNvSpPr txBox="1">
            <a:spLocks noChangeArrowheads="1"/>
          </p:cNvSpPr>
          <p:nvPr/>
        </p:nvSpPr>
        <p:spPr bwMode="auto">
          <a:xfrm>
            <a:off x="879475" y="5321300"/>
            <a:ext cx="206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i="1">
                <a:solidFill>
                  <a:schemeClr val="bg1"/>
                </a:solidFill>
                <a:latin typeface="Arial" panose="020B0604020202020204" pitchFamily="34" charset="0"/>
              </a:rPr>
              <a:t>I</a:t>
            </a:r>
            <a:r>
              <a:rPr lang="en-US" altLang="en-US" sz="1200" i="1">
                <a:solidFill>
                  <a:schemeClr val="bg1"/>
                </a:solidFill>
                <a:latin typeface="Arial" panose="020B0604020202020204" pitchFamily="34" charset="0"/>
              </a:rPr>
              <a:t>c</a:t>
            </a:r>
            <a:r>
              <a:rPr lang="en-US" altLang="en-US" sz="1800">
                <a:solidFill>
                  <a:schemeClr val="bg1"/>
                </a:solidFill>
                <a:latin typeface="Arial" panose="020B0604020202020204" pitchFamily="34" charset="0"/>
              </a:rPr>
              <a:t>: capacity current</a:t>
            </a:r>
          </a:p>
          <a:p>
            <a:pPr>
              <a:spcBef>
                <a:spcPct val="0"/>
              </a:spcBef>
              <a:buFontTx/>
              <a:buNone/>
            </a:pPr>
            <a:r>
              <a:rPr lang="en-US" altLang="en-US" sz="1800" i="1">
                <a:solidFill>
                  <a:schemeClr val="bg1"/>
                </a:solidFill>
                <a:latin typeface="Arial" panose="020B0604020202020204" pitchFamily="34" charset="0"/>
              </a:rPr>
              <a:t>I</a:t>
            </a:r>
            <a:r>
              <a:rPr lang="en-US" altLang="en-US" sz="1200" i="1">
                <a:solidFill>
                  <a:schemeClr val="bg1"/>
                </a:solidFill>
                <a:latin typeface="Arial" panose="020B0604020202020204" pitchFamily="34" charset="0"/>
              </a:rPr>
              <a:t>l</a:t>
            </a:r>
            <a:r>
              <a:rPr lang="en-US" altLang="en-US" sz="1800">
                <a:solidFill>
                  <a:schemeClr val="bg1"/>
                </a:solidFill>
                <a:latin typeface="Arial" panose="020B0604020202020204" pitchFamily="34" charset="0"/>
              </a:rPr>
              <a:t>: leakage current</a:t>
            </a:r>
          </a:p>
        </p:txBody>
      </p:sp>
      <p:pic>
        <p:nvPicPr>
          <p:cNvPr id="284680" name="Picture 8" descr="NaCurrentAndKcurrent"/>
          <p:cNvPicPr>
            <a:picLocks noChangeAspect="1" noChangeArrowheads="1"/>
          </p:cNvPicPr>
          <p:nvPr/>
        </p:nvPicPr>
        <p:blipFill>
          <a:blip r:embed="rId3">
            <a:extLst>
              <a:ext uri="{28A0092B-C50C-407E-A947-70E740481C1C}">
                <a14:useLocalDpi xmlns:a14="http://schemas.microsoft.com/office/drawing/2010/main" val="0"/>
              </a:ext>
            </a:extLst>
          </a:blip>
          <a:srcRect t="17453"/>
          <a:stretch>
            <a:fillRect/>
          </a:stretch>
        </p:blipFill>
        <p:spPr bwMode="auto">
          <a:xfrm>
            <a:off x="5651500" y="908050"/>
            <a:ext cx="2765425"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81" name="Text Box 9"/>
          <p:cNvSpPr txBox="1">
            <a:spLocks noChangeArrowheads="1"/>
          </p:cNvSpPr>
          <p:nvPr/>
        </p:nvSpPr>
        <p:spPr bwMode="auto">
          <a:xfrm>
            <a:off x="6011863" y="404813"/>
            <a:ext cx="2317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solidFill>
                  <a:schemeClr val="bg1"/>
                </a:solidFill>
                <a:latin typeface="Arial" panose="020B0604020202020204" pitchFamily="34" charset="0"/>
              </a:rPr>
              <a:t>Large  depolarization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4680"/>
                                        </p:tgtEl>
                                        <p:attrNameLst>
                                          <p:attrName>style.visibility</p:attrName>
                                        </p:attrNameLst>
                                      </p:cBhvr>
                                      <p:to>
                                        <p:strVal val="visible"/>
                                      </p:to>
                                    </p:set>
                                    <p:anim calcmode="lin" valueType="num">
                                      <p:cBhvr additive="base">
                                        <p:cTn id="7" dur="500" fill="hold"/>
                                        <p:tgtEl>
                                          <p:spTgt spid="284680"/>
                                        </p:tgtEl>
                                        <p:attrNameLst>
                                          <p:attrName>ppt_x</p:attrName>
                                        </p:attrNameLst>
                                      </p:cBhvr>
                                      <p:tavLst>
                                        <p:tav tm="0">
                                          <p:val>
                                            <p:strVal val="#ppt_x"/>
                                          </p:val>
                                        </p:tav>
                                        <p:tav tm="100000">
                                          <p:val>
                                            <p:strVal val="#ppt_x"/>
                                          </p:val>
                                        </p:tav>
                                      </p:tavLst>
                                    </p:anim>
                                    <p:anim calcmode="lin" valueType="num">
                                      <p:cBhvr additive="base">
                                        <p:cTn id="8" dur="500" fill="hold"/>
                                        <p:tgtEl>
                                          <p:spTgt spid="2846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4681"/>
                                        </p:tgtEl>
                                        <p:attrNameLst>
                                          <p:attrName>style.visibility</p:attrName>
                                        </p:attrNameLst>
                                      </p:cBhvr>
                                      <p:to>
                                        <p:strVal val="visible"/>
                                      </p:to>
                                    </p:set>
                                    <p:anim calcmode="lin" valueType="num">
                                      <p:cBhvr additive="base">
                                        <p:cTn id="11" dur="500" fill="hold"/>
                                        <p:tgtEl>
                                          <p:spTgt spid="284681"/>
                                        </p:tgtEl>
                                        <p:attrNameLst>
                                          <p:attrName>ppt_x</p:attrName>
                                        </p:attrNameLst>
                                      </p:cBhvr>
                                      <p:tavLst>
                                        <p:tav tm="0">
                                          <p:val>
                                            <p:strVal val="#ppt_x"/>
                                          </p:val>
                                        </p:tav>
                                        <p:tav tm="100000">
                                          <p:val>
                                            <p:strVal val="#ppt_x"/>
                                          </p:val>
                                        </p:tav>
                                      </p:tavLst>
                                    </p:anim>
                                    <p:anim calcmode="lin" valueType="num">
                                      <p:cBhvr additive="base">
                                        <p:cTn id="12" dur="500" fill="hold"/>
                                        <p:tgtEl>
                                          <p:spTgt spid="284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98989F8-AE68-4598-B549-4D2CA7B7AA2F}" type="slidenum">
              <a:rPr lang="en-US" altLang="en-US" sz="1400" smtClean="0"/>
              <a:pPr>
                <a:spcBef>
                  <a:spcPct val="0"/>
                </a:spcBef>
                <a:buFontTx/>
                <a:buNone/>
              </a:pPr>
              <a:t>31</a:t>
            </a:fld>
            <a:endParaRPr lang="en-US" altLang="en-US" sz="1400" smtClean="0"/>
          </a:p>
        </p:txBody>
      </p:sp>
      <p:sp>
        <p:nvSpPr>
          <p:cNvPr id="63491" name="Rectangle 2"/>
          <p:cNvSpPr>
            <a:spLocks noGrp="1" noChangeArrowheads="1"/>
          </p:cNvSpPr>
          <p:nvPr>
            <p:ph type="title"/>
          </p:nvPr>
        </p:nvSpPr>
        <p:spPr>
          <a:xfrm>
            <a:off x="533400" y="381000"/>
            <a:ext cx="6126163" cy="533400"/>
          </a:xfrm>
        </p:spPr>
        <p:txBody>
          <a:bodyPr/>
          <a:lstStyle/>
          <a:p>
            <a:pPr algn="l"/>
            <a:r>
              <a:rPr lang="de-DE" altLang="en-US" sz="2000" i="1" smtClean="0">
                <a:solidFill>
                  <a:schemeClr val="bg1"/>
                </a:solidFill>
                <a:latin typeface="Arial" panose="020B0604020202020204" pitchFamily="34" charset="0"/>
              </a:rPr>
              <a:t>The sodium channel (patch clamp)</a:t>
            </a:r>
            <a:endParaRPr lang="en-US" altLang="en-US" i="1" smtClean="0"/>
          </a:p>
        </p:txBody>
      </p:sp>
      <p:pic>
        <p:nvPicPr>
          <p:cNvPr id="63492" name="Picture 6" descr="singleNaChannelRecord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075" y="188913"/>
            <a:ext cx="3948113"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NaCurrentAndKcurrent"/>
          <p:cNvPicPr>
            <a:picLocks noChangeAspect="1" noChangeArrowheads="1"/>
          </p:cNvPicPr>
          <p:nvPr/>
        </p:nvPicPr>
        <p:blipFill>
          <a:blip r:embed="rId4">
            <a:extLst>
              <a:ext uri="{28A0092B-C50C-407E-A947-70E740481C1C}">
                <a14:useLocalDpi xmlns:a14="http://schemas.microsoft.com/office/drawing/2010/main" val="0"/>
              </a:ext>
            </a:extLst>
          </a:blip>
          <a:srcRect t="58403"/>
          <a:stretch>
            <a:fillRect/>
          </a:stretch>
        </p:blipFill>
        <p:spPr bwMode="auto">
          <a:xfrm>
            <a:off x="323850" y="2636838"/>
            <a:ext cx="37433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A1452CF-F911-40BF-A4C3-F3475FB77C57}" type="slidenum">
              <a:rPr lang="en-US" altLang="en-US" sz="1400" smtClean="0"/>
              <a:pPr>
                <a:spcBef>
                  <a:spcPct val="0"/>
                </a:spcBef>
                <a:buFontTx/>
                <a:buNone/>
              </a:pPr>
              <a:t>32</a:t>
            </a:fld>
            <a:endParaRPr lang="en-US" altLang="en-US" sz="1400" smtClean="0"/>
          </a:p>
        </p:txBody>
      </p:sp>
      <p:sp>
        <p:nvSpPr>
          <p:cNvPr id="65539" name="Rectangle 2"/>
          <p:cNvSpPr>
            <a:spLocks noGrp="1" noChangeArrowheads="1"/>
          </p:cNvSpPr>
          <p:nvPr>
            <p:ph type="title"/>
          </p:nvPr>
        </p:nvSpPr>
        <p:spPr>
          <a:xfrm>
            <a:off x="533400" y="381000"/>
            <a:ext cx="6126163" cy="533400"/>
          </a:xfrm>
        </p:spPr>
        <p:txBody>
          <a:bodyPr/>
          <a:lstStyle/>
          <a:p>
            <a:pPr algn="l"/>
            <a:r>
              <a:rPr lang="de-DE" altLang="en-US" sz="2000" i="1" smtClean="0">
                <a:solidFill>
                  <a:schemeClr val="bg1"/>
                </a:solidFill>
                <a:latin typeface="Arial" panose="020B0604020202020204" pitchFamily="34" charset="0"/>
              </a:rPr>
              <a:t>The sodium channel</a:t>
            </a:r>
            <a:endParaRPr lang="en-US" altLang="en-US" i="1" smtClean="0"/>
          </a:p>
        </p:txBody>
      </p:sp>
      <p:pic>
        <p:nvPicPr>
          <p:cNvPr id="65540" name="Picture 3" descr="singleNaChannelRecord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075" y="188913"/>
            <a:ext cx="3948113"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l="3583" t="4787" r="3583" b="9311"/>
          <a:stretch>
            <a:fillRect/>
          </a:stretch>
        </p:blipFill>
        <p:spPr bwMode="auto">
          <a:xfrm>
            <a:off x="323850" y="3500438"/>
            <a:ext cx="374332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D2C0AC1-B830-430B-8706-3BE5B748DA26}" type="slidenum">
              <a:rPr lang="en-US" altLang="en-US" sz="1400" smtClean="0"/>
              <a:pPr>
                <a:spcBef>
                  <a:spcPct val="0"/>
                </a:spcBef>
                <a:buFontTx/>
                <a:buNone/>
              </a:pPr>
              <a:t>33</a:t>
            </a:fld>
            <a:endParaRPr lang="en-US" altLang="en-US" sz="1400" smtClean="0"/>
          </a:p>
        </p:txBody>
      </p:sp>
      <p:sp>
        <p:nvSpPr>
          <p:cNvPr id="67587" name="Rectangle 6"/>
          <p:cNvSpPr>
            <a:spLocks noGrp="1" noChangeArrowheads="1"/>
          </p:cNvSpPr>
          <p:nvPr>
            <p:ph type="title"/>
          </p:nvPr>
        </p:nvSpPr>
        <p:spPr>
          <a:xfrm>
            <a:off x="550863" y="15875"/>
            <a:ext cx="4038600" cy="533400"/>
          </a:xfrm>
        </p:spPr>
        <p:txBody>
          <a:bodyPr/>
          <a:lstStyle/>
          <a:p>
            <a:pPr algn="l"/>
            <a:r>
              <a:rPr lang="de-DE" altLang="en-US" sz="2000" i="1" smtClean="0">
                <a:solidFill>
                  <a:schemeClr val="bg1"/>
                </a:solidFill>
                <a:latin typeface="Arial" panose="020B0604020202020204" pitchFamily="34" charset="0"/>
              </a:rPr>
              <a:t>Action Potential / Firing Latency:</a:t>
            </a:r>
            <a:endParaRPr lang="en-US" altLang="en-US" i="1" smtClean="0"/>
          </a:p>
        </p:txBody>
      </p:sp>
      <p:sp>
        <p:nvSpPr>
          <p:cNvPr id="67588" name="Text Box 5"/>
          <p:cNvSpPr txBox="1">
            <a:spLocks noChangeArrowheads="1"/>
          </p:cNvSpPr>
          <p:nvPr/>
        </p:nvSpPr>
        <p:spPr bwMode="auto">
          <a:xfrm>
            <a:off x="3581400" y="957263"/>
            <a:ext cx="502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A higher current reduces the time until an action potential is elicited.</a:t>
            </a:r>
          </a:p>
          <a:p>
            <a:pPr>
              <a:spcBef>
                <a:spcPct val="0"/>
              </a:spcBef>
              <a:buFontTx/>
              <a:buNone/>
            </a:pPr>
            <a:endParaRPr lang="en-US" altLang="en-US" sz="1600" b="1">
              <a:solidFill>
                <a:schemeClr val="bg1"/>
              </a:solidFill>
              <a:latin typeface="Arial" panose="020B0604020202020204" pitchFamily="34" charset="0"/>
            </a:endParaRPr>
          </a:p>
        </p:txBody>
      </p:sp>
      <p:pic>
        <p:nvPicPr>
          <p:cNvPr id="67589" name="Picture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404813"/>
            <a:ext cx="2808287" cy="615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sp>
        <p:nvSpPr>
          <p:cNvPr id="67590" name="Rectangle 2"/>
          <p:cNvSpPr>
            <a:spLocks/>
          </p:cNvSpPr>
          <p:nvPr/>
        </p:nvSpPr>
        <p:spPr bwMode="auto">
          <a:xfrm>
            <a:off x="1679575" y="2420938"/>
            <a:ext cx="576263" cy="179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67591" name="Rectangle 19"/>
          <p:cNvSpPr>
            <a:spLocks/>
          </p:cNvSpPr>
          <p:nvPr/>
        </p:nvSpPr>
        <p:spPr bwMode="auto">
          <a:xfrm>
            <a:off x="1692275" y="4545013"/>
            <a:ext cx="576263" cy="1793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67592" name="TextBox 20"/>
          <p:cNvSpPr txBox="1">
            <a:spLocks noChangeArrowheads="1"/>
          </p:cNvSpPr>
          <p:nvPr/>
        </p:nvSpPr>
        <p:spPr bwMode="auto">
          <a:xfrm>
            <a:off x="1582738" y="6516688"/>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t (ms)</a:t>
            </a:r>
            <a:endParaRPr lang="en-US" altLang="en-US" sz="1800">
              <a:solidFill>
                <a:schemeClr val="bg1"/>
              </a:solidFill>
              <a:latin typeface="Arial" panose="020B0604020202020204" pitchFamily="34" charset="0"/>
            </a:endParaRPr>
          </a:p>
        </p:txBody>
      </p:sp>
      <p:sp>
        <p:nvSpPr>
          <p:cNvPr id="67593" name="TextBox 21"/>
          <p:cNvSpPr txBox="1">
            <a:spLocks noChangeArrowheads="1"/>
          </p:cNvSpPr>
          <p:nvPr/>
        </p:nvSpPr>
        <p:spPr bwMode="auto">
          <a:xfrm rot="-5400000">
            <a:off x="-159544" y="1353344"/>
            <a:ext cx="903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67594" name="TextBox 22"/>
          <p:cNvSpPr txBox="1">
            <a:spLocks noChangeArrowheads="1"/>
          </p:cNvSpPr>
          <p:nvPr/>
        </p:nvSpPr>
        <p:spPr bwMode="auto">
          <a:xfrm rot="-5400000">
            <a:off x="-159544" y="3367882"/>
            <a:ext cx="903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67595" name="TextBox 23"/>
          <p:cNvSpPr txBox="1">
            <a:spLocks noChangeArrowheads="1"/>
          </p:cNvSpPr>
          <p:nvPr/>
        </p:nvSpPr>
        <p:spPr bwMode="auto">
          <a:xfrm rot="-5400000">
            <a:off x="-101600" y="5199063"/>
            <a:ext cx="90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120302D-D975-4096-9550-B325FEE0362F}" type="slidenum">
              <a:rPr lang="en-US" altLang="en-US" sz="1400" smtClean="0"/>
              <a:pPr>
                <a:spcBef>
                  <a:spcPct val="0"/>
                </a:spcBef>
                <a:buFontTx/>
                <a:buNone/>
              </a:pPr>
              <a:t>34</a:t>
            </a:fld>
            <a:endParaRPr lang="en-US" altLang="en-US" sz="1400" smtClean="0"/>
          </a:p>
        </p:txBody>
      </p:sp>
      <p:sp>
        <p:nvSpPr>
          <p:cNvPr id="69635" name="Rectangle 2"/>
          <p:cNvSpPr>
            <a:spLocks noGrp="1" noChangeArrowheads="1"/>
          </p:cNvSpPr>
          <p:nvPr>
            <p:ph type="title"/>
          </p:nvPr>
        </p:nvSpPr>
        <p:spPr>
          <a:xfrm>
            <a:off x="533400" y="381000"/>
            <a:ext cx="6126163" cy="533400"/>
          </a:xfrm>
        </p:spPr>
        <p:txBody>
          <a:bodyPr/>
          <a:lstStyle/>
          <a:p>
            <a:pPr algn="l"/>
            <a:r>
              <a:rPr lang="de-DE" altLang="en-US" sz="2000" i="1" smtClean="0">
                <a:solidFill>
                  <a:schemeClr val="bg1"/>
                </a:solidFill>
                <a:latin typeface="Arial" panose="020B0604020202020204" pitchFamily="34" charset="0"/>
              </a:rPr>
              <a:t>Function of the sodium channel</a:t>
            </a:r>
            <a:endParaRPr lang="en-US" altLang="en-US" i="1" smtClean="0"/>
          </a:p>
        </p:txBody>
      </p:sp>
      <p:pic>
        <p:nvPicPr>
          <p:cNvPr id="215046" name="Picture 6" descr="Na_refractoryPh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628775"/>
            <a:ext cx="35067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naChannelFun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900" y="1196975"/>
            <a:ext cx="45307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46"/>
                                        </p:tgtEl>
                                        <p:attrNameLst>
                                          <p:attrName>style.visibility</p:attrName>
                                        </p:attrNameLst>
                                      </p:cBhvr>
                                      <p:to>
                                        <p:strVal val="visible"/>
                                      </p:to>
                                    </p:set>
                                    <p:anim calcmode="lin" valueType="num">
                                      <p:cBhvr additive="base">
                                        <p:cTn id="7" dur="500" fill="hold"/>
                                        <p:tgtEl>
                                          <p:spTgt spid="215046"/>
                                        </p:tgtEl>
                                        <p:attrNameLst>
                                          <p:attrName>ppt_x</p:attrName>
                                        </p:attrNameLst>
                                      </p:cBhvr>
                                      <p:tavLst>
                                        <p:tav tm="0">
                                          <p:val>
                                            <p:strVal val="#ppt_x"/>
                                          </p:val>
                                        </p:tav>
                                        <p:tav tm="100000">
                                          <p:val>
                                            <p:strVal val="#ppt_x"/>
                                          </p:val>
                                        </p:tav>
                                      </p:tavLst>
                                    </p:anim>
                                    <p:anim calcmode="lin" valueType="num">
                                      <p:cBhvr additive="base">
                                        <p:cTn id="8" dur="500" fill="hold"/>
                                        <p:tgtEl>
                                          <p:spTgt spid="2150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778C0D89-BC3C-44C2-821A-BEDE878AAC57}" type="slidenum">
              <a:rPr lang="en-US" altLang="en-US" sz="1400" smtClean="0"/>
              <a:pPr>
                <a:spcBef>
                  <a:spcPct val="0"/>
                </a:spcBef>
                <a:buFontTx/>
                <a:buNone/>
              </a:pPr>
              <a:t>35</a:t>
            </a:fld>
            <a:endParaRPr lang="en-US" altLang="en-US" sz="1400" smtClean="0"/>
          </a:p>
        </p:txBody>
      </p:sp>
      <p:sp>
        <p:nvSpPr>
          <p:cNvPr id="71683" name="Text Box 5"/>
          <p:cNvSpPr txBox="1">
            <a:spLocks noChangeArrowheads="1"/>
          </p:cNvSpPr>
          <p:nvPr/>
        </p:nvSpPr>
        <p:spPr bwMode="auto">
          <a:xfrm>
            <a:off x="3581400" y="803275"/>
            <a:ext cx="502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rPr>
              <a:t>Longer current pulses will lead to more action potentials.</a:t>
            </a:r>
          </a:p>
        </p:txBody>
      </p:sp>
      <p:sp>
        <p:nvSpPr>
          <p:cNvPr id="71684" name="Rectangle 6"/>
          <p:cNvSpPr>
            <a:spLocks noGrp="1" noChangeArrowheads="1"/>
          </p:cNvSpPr>
          <p:nvPr>
            <p:ph type="title"/>
          </p:nvPr>
        </p:nvSpPr>
        <p:spPr>
          <a:xfrm>
            <a:off x="533400" y="228600"/>
            <a:ext cx="4648200" cy="533400"/>
          </a:xfrm>
        </p:spPr>
        <p:txBody>
          <a:bodyPr/>
          <a:lstStyle/>
          <a:p>
            <a:pPr algn="l"/>
            <a:r>
              <a:rPr lang="de-DE" altLang="en-US" sz="2000" i="1" smtClean="0">
                <a:solidFill>
                  <a:schemeClr val="bg1"/>
                </a:solidFill>
                <a:latin typeface="Arial" panose="020B0604020202020204" pitchFamily="34" charset="0"/>
              </a:rPr>
              <a:t>Action Potential / Refractory Period:</a:t>
            </a:r>
            <a:endParaRPr lang="en-US" altLang="en-US" i="1" smtClean="0"/>
          </a:p>
        </p:txBody>
      </p:sp>
      <p:sp>
        <p:nvSpPr>
          <p:cNvPr id="140304" name="Text Box 16"/>
          <p:cNvSpPr txBox="1">
            <a:spLocks noChangeArrowheads="1"/>
          </p:cNvSpPr>
          <p:nvPr/>
        </p:nvSpPr>
        <p:spPr bwMode="auto">
          <a:xfrm>
            <a:off x="3581400" y="803275"/>
            <a:ext cx="50292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Longer current pulses will lead to more action potentials.</a:t>
            </a:r>
            <a:endParaRPr lang="en-US" altLang="en-US" sz="1800" b="1">
              <a:solidFill>
                <a:srgbClr val="CC0000"/>
              </a:solidFill>
              <a:latin typeface="Arial" panose="020B0604020202020204" pitchFamily="34" charset="0"/>
            </a:endParaRPr>
          </a:p>
          <a:p>
            <a:pP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r>
              <a:rPr lang="en-US" altLang="en-US" sz="1800" b="1">
                <a:solidFill>
                  <a:srgbClr val="CC0000"/>
                </a:solidFill>
                <a:latin typeface="Arial" panose="020B0604020202020204" pitchFamily="34" charset="0"/>
              </a:rPr>
              <a:t>However, directly after an action potential the ion channels are in an inactive state and cannot open. In addition, the membrane potential is rather hyperpolarized. Thus, the next action potential can only occur after a “waiting period” during which the cell return to its normal state.</a:t>
            </a:r>
            <a:endParaRPr lang="en-US" altLang="en-US" sz="1800" b="1">
              <a:solidFill>
                <a:schemeClr val="bg1"/>
              </a:solidFill>
              <a:latin typeface="Arial" panose="020B0604020202020204" pitchFamily="34" charset="0"/>
            </a:endParaRPr>
          </a:p>
        </p:txBody>
      </p:sp>
      <p:sp>
        <p:nvSpPr>
          <p:cNvPr id="140305" name="Text Box 17"/>
          <p:cNvSpPr txBox="1">
            <a:spLocks noChangeArrowheads="1"/>
          </p:cNvSpPr>
          <p:nvPr/>
        </p:nvSpPr>
        <p:spPr bwMode="auto">
          <a:xfrm>
            <a:off x="3581400" y="803275"/>
            <a:ext cx="5029200"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Longer current pulses will lead to more action potentials.</a:t>
            </a:r>
          </a:p>
          <a:p>
            <a:pP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r>
              <a:rPr lang="en-US" altLang="en-US" sz="1800" b="1">
                <a:solidFill>
                  <a:schemeClr val="bg1"/>
                </a:solidFill>
                <a:latin typeface="Arial" panose="020B0604020202020204" pitchFamily="34" charset="0"/>
              </a:rPr>
              <a:t>However, directly after an action potential the ion channels are in an inactive state and cannot open. In addition, the membrane potential is rather hyperpolarized. Thus, the next action potential can only occur after a “waiting period” during which the cell return to its normal state.</a:t>
            </a:r>
          </a:p>
          <a:p>
            <a:pP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r>
              <a:rPr lang="en-US" altLang="en-US" sz="1800" b="1">
                <a:solidFill>
                  <a:srgbClr val="CC0000"/>
                </a:solidFill>
                <a:latin typeface="Arial" panose="020B0604020202020204" pitchFamily="34" charset="0"/>
              </a:rPr>
              <a:t>This “waiting period” is called the refractory period.</a:t>
            </a:r>
          </a:p>
        </p:txBody>
      </p:sp>
      <p:pic>
        <p:nvPicPr>
          <p:cNvPr id="71687"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592388"/>
            <a:ext cx="3024187" cy="191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71688"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620713"/>
            <a:ext cx="3011487" cy="1957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71689"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3" y="4652963"/>
            <a:ext cx="3051175" cy="194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sp>
        <p:nvSpPr>
          <p:cNvPr id="71690" name="TextBox 19"/>
          <p:cNvSpPr txBox="1">
            <a:spLocks noChangeArrowheads="1"/>
          </p:cNvSpPr>
          <p:nvPr/>
        </p:nvSpPr>
        <p:spPr bwMode="auto">
          <a:xfrm>
            <a:off x="1509713" y="6516688"/>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t (ms)</a:t>
            </a:r>
            <a:endParaRPr lang="en-US" altLang="en-US" sz="1800">
              <a:solidFill>
                <a:schemeClr val="bg1"/>
              </a:solidFill>
              <a:latin typeface="Arial" panose="020B0604020202020204" pitchFamily="34" charset="0"/>
            </a:endParaRPr>
          </a:p>
        </p:txBody>
      </p:sp>
      <p:sp>
        <p:nvSpPr>
          <p:cNvPr id="71691" name="TextBox 20"/>
          <p:cNvSpPr txBox="1">
            <a:spLocks noChangeArrowheads="1"/>
          </p:cNvSpPr>
          <p:nvPr/>
        </p:nvSpPr>
        <p:spPr bwMode="auto">
          <a:xfrm rot="-5400000">
            <a:off x="-231775" y="1352550"/>
            <a:ext cx="90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71692" name="TextBox 21"/>
          <p:cNvSpPr txBox="1">
            <a:spLocks noChangeArrowheads="1"/>
          </p:cNvSpPr>
          <p:nvPr/>
        </p:nvSpPr>
        <p:spPr bwMode="auto">
          <a:xfrm rot="-5400000">
            <a:off x="-231775" y="3367088"/>
            <a:ext cx="90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71693" name="TextBox 22"/>
          <p:cNvSpPr txBox="1">
            <a:spLocks noChangeArrowheads="1"/>
          </p:cNvSpPr>
          <p:nvPr/>
        </p:nvSpPr>
        <p:spPr bwMode="auto">
          <a:xfrm rot="-5400000">
            <a:off x="-173037" y="5199063"/>
            <a:ext cx="903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3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0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4" grpId="0" autoUpdateAnimBg="0"/>
      <p:bldP spid="140305"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E5079D4-528D-4725-A8A3-6EAA3E120F50}" type="slidenum">
              <a:rPr lang="en-US" altLang="en-US" sz="1400" smtClean="0"/>
              <a:pPr>
                <a:spcBef>
                  <a:spcPct val="0"/>
                </a:spcBef>
                <a:buFontTx/>
                <a:buNone/>
              </a:pPr>
              <a:t>36</a:t>
            </a:fld>
            <a:endParaRPr lang="en-US" altLang="en-US" sz="1400" smtClean="0"/>
          </a:p>
        </p:txBody>
      </p:sp>
      <p:sp>
        <p:nvSpPr>
          <p:cNvPr id="73731" name="Text Box 5"/>
          <p:cNvSpPr txBox="1">
            <a:spLocks noChangeArrowheads="1"/>
          </p:cNvSpPr>
          <p:nvPr/>
        </p:nvSpPr>
        <p:spPr bwMode="auto">
          <a:xfrm>
            <a:off x="3581400" y="914400"/>
            <a:ext cx="51816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rPr>
              <a:t>When injecting current for longer durations an increase in current strength will lead to an increase of the number of action potentials per time. Thus, the firing rate of the neuron increases.</a:t>
            </a:r>
          </a:p>
        </p:txBody>
      </p:sp>
      <p:sp>
        <p:nvSpPr>
          <p:cNvPr id="73732" name="Rectangle 6"/>
          <p:cNvSpPr>
            <a:spLocks noGrp="1" noChangeArrowheads="1"/>
          </p:cNvSpPr>
          <p:nvPr>
            <p:ph type="title"/>
          </p:nvPr>
        </p:nvSpPr>
        <p:spPr>
          <a:xfrm>
            <a:off x="533400" y="44450"/>
            <a:ext cx="3657600" cy="533400"/>
          </a:xfrm>
        </p:spPr>
        <p:txBody>
          <a:bodyPr/>
          <a:lstStyle/>
          <a:p>
            <a:pPr algn="l"/>
            <a:r>
              <a:rPr lang="de-DE" altLang="en-US" sz="2000" i="1" smtClean="0">
                <a:solidFill>
                  <a:schemeClr val="bg1"/>
                </a:solidFill>
                <a:latin typeface="Arial" panose="020B0604020202020204" pitchFamily="34" charset="0"/>
              </a:rPr>
              <a:t>Action Potential / Firing Rate:</a:t>
            </a:r>
            <a:endParaRPr lang="en-US" altLang="en-US" i="1" smtClean="0"/>
          </a:p>
        </p:txBody>
      </p:sp>
      <p:sp>
        <p:nvSpPr>
          <p:cNvPr id="141326" name="Text Box 14"/>
          <p:cNvSpPr txBox="1">
            <a:spLocks noChangeArrowheads="1"/>
          </p:cNvSpPr>
          <p:nvPr/>
        </p:nvSpPr>
        <p:spPr bwMode="auto">
          <a:xfrm>
            <a:off x="3581400" y="914400"/>
            <a:ext cx="51816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When injecting current for longer durations an increase in current strength will lead to an increase of the number of action potentials per time. Thus, the firing rate of the neuron increases.</a:t>
            </a:r>
          </a:p>
          <a:p>
            <a:pP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r>
              <a:rPr lang="en-US" altLang="en-US" sz="1800" b="1">
                <a:solidFill>
                  <a:srgbClr val="CC0000"/>
                </a:solidFill>
                <a:latin typeface="Arial" panose="020B0604020202020204" pitchFamily="34" charset="0"/>
              </a:rPr>
              <a:t>The maximum firing rate is limited by the absolute refractory period.</a:t>
            </a:r>
          </a:p>
          <a:p>
            <a:pPr>
              <a:spcBef>
                <a:spcPct val="0"/>
              </a:spcBef>
              <a:buFontTx/>
              <a:buNone/>
            </a:pPr>
            <a:endParaRPr lang="en-US" altLang="en-US" sz="1600" b="1">
              <a:solidFill>
                <a:schemeClr val="bg1"/>
              </a:solidFill>
              <a:latin typeface="Arial" panose="020B0604020202020204" pitchFamily="34" charset="0"/>
            </a:endParaRPr>
          </a:p>
        </p:txBody>
      </p:sp>
      <p:pic>
        <p:nvPicPr>
          <p:cNvPr id="7373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508000"/>
            <a:ext cx="3067050" cy="200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7373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2616200"/>
            <a:ext cx="3011488" cy="1925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pic>
        <p:nvPicPr>
          <p:cNvPr id="7373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3" y="4646613"/>
            <a:ext cx="3108325" cy="191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Lst>
        </p:spPr>
      </p:pic>
      <p:sp>
        <p:nvSpPr>
          <p:cNvPr id="73737" name="TextBox 15"/>
          <p:cNvSpPr txBox="1">
            <a:spLocks noChangeArrowheads="1"/>
          </p:cNvSpPr>
          <p:nvPr/>
        </p:nvSpPr>
        <p:spPr bwMode="auto">
          <a:xfrm>
            <a:off x="1509713" y="64754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t (ms)</a:t>
            </a:r>
            <a:endParaRPr lang="en-US" altLang="en-US" sz="1800">
              <a:solidFill>
                <a:schemeClr val="bg1"/>
              </a:solidFill>
              <a:latin typeface="Arial" panose="020B0604020202020204" pitchFamily="34" charset="0"/>
            </a:endParaRPr>
          </a:p>
        </p:txBody>
      </p:sp>
      <p:sp>
        <p:nvSpPr>
          <p:cNvPr id="73738" name="TextBox 16"/>
          <p:cNvSpPr txBox="1">
            <a:spLocks noChangeArrowheads="1"/>
          </p:cNvSpPr>
          <p:nvPr/>
        </p:nvSpPr>
        <p:spPr bwMode="auto">
          <a:xfrm rot="-5400000">
            <a:off x="-230981" y="1240631"/>
            <a:ext cx="90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73739" name="TextBox 17"/>
          <p:cNvSpPr txBox="1">
            <a:spLocks noChangeArrowheads="1"/>
          </p:cNvSpPr>
          <p:nvPr/>
        </p:nvSpPr>
        <p:spPr bwMode="auto">
          <a:xfrm rot="-5400000">
            <a:off x="-230981" y="3255169"/>
            <a:ext cx="90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
        <p:nvSpPr>
          <p:cNvPr id="73740" name="TextBox 18"/>
          <p:cNvSpPr txBox="1">
            <a:spLocks noChangeArrowheads="1"/>
          </p:cNvSpPr>
          <p:nvPr/>
        </p:nvSpPr>
        <p:spPr bwMode="auto">
          <a:xfrm rot="-5400000">
            <a:off x="-172243" y="5087144"/>
            <a:ext cx="90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chemeClr val="bg1"/>
                </a:solidFill>
                <a:latin typeface="Arial" panose="020B0604020202020204" pitchFamily="34" charset="0"/>
              </a:rPr>
              <a:t>V (mV)</a:t>
            </a:r>
            <a:endParaRPr lang="en-US" altLang="en-US" sz="18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579FE68-FE49-40E6-9755-DC7DA94DC4AE}" type="slidenum">
              <a:rPr lang="en-US" altLang="en-US" sz="1400" smtClean="0"/>
              <a:pPr>
                <a:spcBef>
                  <a:spcPct val="0"/>
                </a:spcBef>
                <a:buFontTx/>
                <a:buNone/>
              </a:pPr>
              <a:t>37</a:t>
            </a:fld>
            <a:endParaRPr lang="en-US" altLang="en-US" sz="1400" smtClean="0"/>
          </a:p>
        </p:txBody>
      </p:sp>
      <p:sp>
        <p:nvSpPr>
          <p:cNvPr id="75779" name="Rectangle 2"/>
          <p:cNvSpPr>
            <a:spLocks noGrp="1" noChangeArrowheads="1"/>
          </p:cNvSpPr>
          <p:nvPr>
            <p:ph type="title"/>
          </p:nvPr>
        </p:nvSpPr>
        <p:spPr>
          <a:xfrm>
            <a:off x="533400" y="381000"/>
            <a:ext cx="6126163" cy="533400"/>
          </a:xfrm>
        </p:spPr>
        <p:txBody>
          <a:bodyPr/>
          <a:lstStyle/>
          <a:p>
            <a:pPr algn="l"/>
            <a:r>
              <a:rPr lang="en-US" altLang="en-US" sz="2000" i="1" smtClean="0">
                <a:solidFill>
                  <a:schemeClr val="bg1"/>
                </a:solidFill>
                <a:latin typeface="Arial" panose="020B0604020202020204" pitchFamily="34" charset="0"/>
              </a:rPr>
              <a:t>Varying firing properties</a:t>
            </a:r>
            <a:endParaRPr lang="en-US" altLang="en-US" i="1" smtClean="0"/>
          </a:p>
        </p:txBody>
      </p:sp>
      <p:pic>
        <p:nvPicPr>
          <p:cNvPr id="75780" name="Picture 5" descr="differentBur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628775"/>
            <a:ext cx="84963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6"/>
          <p:cNvSpPr>
            <a:spLocks noChangeArrowheads="1"/>
          </p:cNvSpPr>
          <p:nvPr/>
        </p:nvSpPr>
        <p:spPr bwMode="auto">
          <a:xfrm>
            <a:off x="4500563" y="1844675"/>
            <a:ext cx="4248150" cy="1728788"/>
          </a:xfrm>
          <a:prstGeom prst="rect">
            <a:avLst/>
          </a:prstGeom>
          <a:noFill/>
          <a:ln w="12700">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5782" name="Text Box 8"/>
          <p:cNvSpPr txBox="1">
            <a:spLocks noChangeArrowheads="1"/>
          </p:cNvSpPr>
          <p:nvPr/>
        </p:nvSpPr>
        <p:spPr bwMode="auto">
          <a:xfrm>
            <a:off x="900113" y="5516563"/>
            <a:ext cx="2660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800">
                <a:solidFill>
                  <a:schemeClr val="bg1"/>
                </a:solidFill>
                <a:latin typeface="Arial" panose="020B0604020202020204" pitchFamily="34" charset="0"/>
              </a:rPr>
              <a:t>Influence of </a:t>
            </a:r>
            <a:br>
              <a:rPr lang="en-US" altLang="en-US" sz="1800">
                <a:solidFill>
                  <a:schemeClr val="bg1"/>
                </a:solidFill>
                <a:latin typeface="Arial" panose="020B0604020202020204" pitchFamily="34" charset="0"/>
              </a:rPr>
            </a:br>
            <a:r>
              <a:rPr lang="en-US" altLang="en-US" sz="1800">
                <a:solidFill>
                  <a:schemeClr val="bg1"/>
                </a:solidFill>
                <a:latin typeface="Arial" panose="020B0604020202020204" pitchFamily="34" charset="0"/>
              </a:rPr>
              <a:t>steady hyperpolarization</a:t>
            </a:r>
          </a:p>
        </p:txBody>
      </p:sp>
      <p:sp>
        <p:nvSpPr>
          <p:cNvPr id="75783" name="Text Box 9"/>
          <p:cNvSpPr txBox="1">
            <a:spLocks noChangeArrowheads="1"/>
          </p:cNvSpPr>
          <p:nvPr/>
        </p:nvSpPr>
        <p:spPr bwMode="auto">
          <a:xfrm>
            <a:off x="5003800" y="876300"/>
            <a:ext cx="349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800">
                <a:solidFill>
                  <a:schemeClr val="bg1"/>
                </a:solidFill>
                <a:latin typeface="Arial" panose="020B0604020202020204" pitchFamily="34" charset="0"/>
              </a:rPr>
              <a:t>Rhythmic burst </a:t>
            </a:r>
            <a:br>
              <a:rPr lang="en-US" altLang="en-US" sz="1800">
                <a:solidFill>
                  <a:schemeClr val="bg1"/>
                </a:solidFill>
                <a:latin typeface="Arial" panose="020B0604020202020204" pitchFamily="34" charset="0"/>
              </a:rPr>
            </a:br>
            <a:r>
              <a:rPr lang="en-US" altLang="en-US" sz="1800">
                <a:solidFill>
                  <a:schemeClr val="bg1"/>
                </a:solidFill>
                <a:latin typeface="Arial" panose="020B0604020202020204" pitchFamily="34" charset="0"/>
              </a:rPr>
              <a:t>in the absence of synaptic inputs</a:t>
            </a:r>
          </a:p>
        </p:txBody>
      </p:sp>
      <p:sp>
        <p:nvSpPr>
          <p:cNvPr id="75784" name="Text Box 10"/>
          <p:cNvSpPr txBox="1">
            <a:spLocks noChangeArrowheads="1"/>
          </p:cNvSpPr>
          <p:nvPr/>
        </p:nvSpPr>
        <p:spPr bwMode="auto">
          <a:xfrm>
            <a:off x="5364163" y="5157788"/>
            <a:ext cx="3130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800">
                <a:solidFill>
                  <a:schemeClr val="bg1"/>
                </a:solidFill>
                <a:latin typeface="Arial" panose="020B0604020202020204" pitchFamily="34" charset="0"/>
              </a:rPr>
              <a:t>Influence of the </a:t>
            </a:r>
            <a:br>
              <a:rPr lang="en-US" altLang="en-US" sz="1800">
                <a:solidFill>
                  <a:schemeClr val="bg1"/>
                </a:solidFill>
                <a:latin typeface="Arial" panose="020B0604020202020204" pitchFamily="34" charset="0"/>
              </a:rPr>
            </a:br>
            <a:r>
              <a:rPr lang="en-US" altLang="en-US" sz="1800">
                <a:solidFill>
                  <a:schemeClr val="bg1"/>
                </a:solidFill>
                <a:latin typeface="Arial" panose="020B0604020202020204" pitchFamily="34" charset="0"/>
              </a:rPr>
              <a:t>neurotransmitter Acetylcholin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3094EB4-6F84-4D8E-A916-04BE4024338C}" type="slidenum">
              <a:rPr lang="en-US" altLang="en-US" sz="1400" smtClean="0"/>
              <a:pPr>
                <a:spcBef>
                  <a:spcPct val="0"/>
                </a:spcBef>
                <a:buFontTx/>
                <a:buNone/>
              </a:pPr>
              <a:t>38</a:t>
            </a:fld>
            <a:endParaRPr lang="en-US" altLang="en-US" sz="1400" smtClean="0"/>
          </a:p>
        </p:txBody>
      </p:sp>
      <p:sp>
        <p:nvSpPr>
          <p:cNvPr id="77827" name="Rectangle 2"/>
          <p:cNvSpPr>
            <a:spLocks noGrp="1" noChangeArrowheads="1"/>
          </p:cNvSpPr>
          <p:nvPr>
            <p:ph type="title"/>
          </p:nvPr>
        </p:nvSpPr>
        <p:spPr>
          <a:xfrm>
            <a:off x="533400" y="228600"/>
            <a:ext cx="8077200" cy="533400"/>
          </a:xfrm>
        </p:spPr>
        <p:txBody>
          <a:bodyPr/>
          <a:lstStyle/>
          <a:p>
            <a:pPr algn="l"/>
            <a:r>
              <a:rPr lang="de-DE" altLang="en-US" sz="2000" i="1" smtClean="0">
                <a:solidFill>
                  <a:schemeClr val="bg1"/>
                </a:solidFill>
                <a:latin typeface="Arial" panose="020B0604020202020204" pitchFamily="34" charset="0"/>
              </a:rPr>
              <a:t>Action Potential / Shapes:</a:t>
            </a:r>
            <a:endParaRPr lang="en-US" altLang="en-US" i="1" smtClean="0"/>
          </a:p>
        </p:txBody>
      </p:sp>
      <p:pic>
        <p:nvPicPr>
          <p:cNvPr id="77828" name="Picture 3" descr="dudel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0518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4"/>
          <p:cNvSpPr>
            <a:spLocks noChangeArrowheads="1"/>
          </p:cNvSpPr>
          <p:nvPr/>
        </p:nvSpPr>
        <p:spPr bwMode="auto">
          <a:xfrm>
            <a:off x="1219200" y="1905000"/>
            <a:ext cx="21336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800"/>
              <a:t>Squid Giant Axon</a:t>
            </a:r>
          </a:p>
        </p:txBody>
      </p:sp>
      <p:sp>
        <p:nvSpPr>
          <p:cNvPr id="77830" name="Rectangle 5"/>
          <p:cNvSpPr>
            <a:spLocks noChangeArrowheads="1"/>
          </p:cNvSpPr>
          <p:nvPr/>
        </p:nvSpPr>
        <p:spPr bwMode="auto">
          <a:xfrm>
            <a:off x="3810000" y="1828800"/>
            <a:ext cx="19812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800"/>
              <a:t>Rat - Muscle</a:t>
            </a:r>
          </a:p>
        </p:txBody>
      </p:sp>
      <p:sp>
        <p:nvSpPr>
          <p:cNvPr id="77831" name="Rectangle 6"/>
          <p:cNvSpPr>
            <a:spLocks noChangeArrowheads="1"/>
          </p:cNvSpPr>
          <p:nvPr/>
        </p:nvSpPr>
        <p:spPr bwMode="auto">
          <a:xfrm>
            <a:off x="6324600" y="1752600"/>
            <a:ext cx="1905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800"/>
              <a:t>Cat - Heart</a:t>
            </a:r>
          </a:p>
        </p:txBody>
      </p:sp>
      <p:sp>
        <p:nvSpPr>
          <p:cNvPr id="77832" name="Rectangle 7"/>
          <p:cNvSpPr>
            <a:spLocks noChangeArrowheads="1"/>
          </p:cNvSpPr>
          <p:nvPr/>
        </p:nvSpPr>
        <p:spPr bwMode="auto">
          <a:xfrm>
            <a:off x="7543800" y="3352800"/>
            <a:ext cx="9906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A4DF80B-1F52-42B5-816C-99DFA25D9AF2}" type="slidenum">
              <a:rPr lang="en-US" altLang="en-US" sz="1400" smtClean="0"/>
              <a:pPr>
                <a:spcBef>
                  <a:spcPct val="0"/>
                </a:spcBef>
                <a:buFontTx/>
                <a:buNone/>
              </a:pPr>
              <a:t>39</a:t>
            </a:fld>
            <a:endParaRPr lang="en-US" altLang="en-US" sz="1400" smtClean="0"/>
          </a:p>
        </p:txBody>
      </p:sp>
      <p:sp>
        <p:nvSpPr>
          <p:cNvPr id="79875"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Propagation of an Action Potential:</a:t>
            </a:r>
            <a:endParaRPr lang="en-US" altLang="en-US" sz="3600" b="1" smtClean="0">
              <a:solidFill>
                <a:schemeClr val="bg1"/>
              </a:solidFill>
              <a:latin typeface="Arial" panose="020B0604020202020204" pitchFamily="34" charset="0"/>
            </a:endParaRPr>
          </a:p>
        </p:txBody>
      </p:sp>
      <p:sp>
        <p:nvSpPr>
          <p:cNvPr id="79876" name="Text Box 3"/>
          <p:cNvSpPr txBox="1">
            <a:spLocks noChangeArrowheads="1"/>
          </p:cNvSpPr>
          <p:nvPr/>
        </p:nvSpPr>
        <p:spPr bwMode="auto">
          <a:xfrm>
            <a:off x="4648200" y="933450"/>
            <a:ext cx="42672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rgbClr val="CC0000"/>
                </a:solidFill>
                <a:latin typeface="Arial" panose="020B0604020202020204" pitchFamily="34" charset="0"/>
              </a:rPr>
              <a:t>Action potentials propagate without being diminished (active process).</a:t>
            </a:r>
            <a:endParaRPr lang="en-US" altLang="en-US" sz="1600"/>
          </a:p>
        </p:txBody>
      </p:sp>
      <p:grpSp>
        <p:nvGrpSpPr>
          <p:cNvPr id="79877" name="Group 4"/>
          <p:cNvGrpSpPr>
            <a:grpSpLocks/>
          </p:cNvGrpSpPr>
          <p:nvPr/>
        </p:nvGrpSpPr>
        <p:grpSpPr bwMode="auto">
          <a:xfrm>
            <a:off x="304800" y="990600"/>
            <a:ext cx="4310063" cy="3856038"/>
            <a:chOff x="192" y="624"/>
            <a:chExt cx="2715" cy="2429"/>
          </a:xfrm>
        </p:grpSpPr>
        <p:pic>
          <p:nvPicPr>
            <p:cNvPr id="79880" name="Picture 5" descr="du4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624"/>
              <a:ext cx="2496" cy="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81" name="Group 6"/>
            <p:cNvGrpSpPr>
              <a:grpSpLocks/>
            </p:cNvGrpSpPr>
            <p:nvPr/>
          </p:nvGrpSpPr>
          <p:grpSpPr bwMode="auto">
            <a:xfrm>
              <a:off x="1008" y="624"/>
              <a:ext cx="1899" cy="2429"/>
              <a:chOff x="1008" y="624"/>
              <a:chExt cx="1899" cy="2429"/>
            </a:xfrm>
          </p:grpSpPr>
          <p:graphicFrame>
            <p:nvGraphicFramePr>
              <p:cNvPr id="79882" name="Object 7"/>
              <p:cNvGraphicFramePr>
                <a:graphicFrameLocks noChangeAspect="1"/>
              </p:cNvGraphicFramePr>
              <p:nvPr/>
            </p:nvGraphicFramePr>
            <p:xfrm>
              <a:off x="2854" y="2109"/>
              <a:ext cx="53" cy="101"/>
            </p:xfrm>
            <a:graphic>
              <a:graphicData uri="http://schemas.openxmlformats.org/presentationml/2006/ole">
                <mc:AlternateContent xmlns:mc="http://schemas.openxmlformats.org/markup-compatibility/2006">
                  <mc:Choice xmlns:v="urn:schemas-microsoft-com:vml" Requires="v">
                    <p:oleObj spid="_x0000_s79896" name="Formel" r:id="rId5" imgW="114151" imgH="215619" progId="Equation.3">
                      <p:embed/>
                    </p:oleObj>
                  </mc:Choice>
                  <mc:Fallback>
                    <p:oleObj name="Formel" r:id="rId5" imgW="114151" imgH="21561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4" y="2109"/>
                            <a:ext cx="53" cy="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3" name="Rectangle 8"/>
              <p:cNvSpPr>
                <a:spLocks noChangeArrowheads="1"/>
              </p:cNvSpPr>
              <p:nvPr/>
            </p:nvSpPr>
            <p:spPr bwMode="auto">
              <a:xfrm>
                <a:off x="1200" y="2832"/>
                <a:ext cx="48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84" name="Text Box 9"/>
              <p:cNvSpPr txBox="1">
                <a:spLocks noChangeArrowheads="1"/>
              </p:cNvSpPr>
              <p:nvPr/>
            </p:nvSpPr>
            <p:spPr bwMode="auto">
              <a:xfrm>
                <a:off x="1248" y="2880"/>
                <a:ext cx="45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200"/>
                  <a:t>Distance</a:t>
                </a:r>
              </a:p>
            </p:txBody>
          </p:sp>
          <p:sp>
            <p:nvSpPr>
              <p:cNvPr id="79885" name="Rectangle 10"/>
              <p:cNvSpPr>
                <a:spLocks noChangeArrowheads="1"/>
              </p:cNvSpPr>
              <p:nvPr/>
            </p:nvSpPr>
            <p:spPr bwMode="auto">
              <a:xfrm>
                <a:off x="1296" y="2592"/>
                <a:ext cx="288"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86" name="Text Box 11"/>
              <p:cNvSpPr txBox="1">
                <a:spLocks noChangeArrowheads="1"/>
              </p:cNvSpPr>
              <p:nvPr/>
            </p:nvSpPr>
            <p:spPr bwMode="auto">
              <a:xfrm>
                <a:off x="1296" y="2544"/>
                <a:ext cx="32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200"/>
                  <a:t>Time</a:t>
                </a:r>
              </a:p>
            </p:txBody>
          </p:sp>
          <p:sp>
            <p:nvSpPr>
              <p:cNvPr id="79887" name="Rectangle 12"/>
              <p:cNvSpPr>
                <a:spLocks noChangeArrowheads="1"/>
              </p:cNvSpPr>
              <p:nvPr/>
            </p:nvSpPr>
            <p:spPr bwMode="auto">
              <a:xfrm>
                <a:off x="1488" y="1968"/>
                <a:ext cx="91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88" name="Text Box 13"/>
              <p:cNvSpPr txBox="1">
                <a:spLocks noChangeArrowheads="1"/>
              </p:cNvSpPr>
              <p:nvPr/>
            </p:nvSpPr>
            <p:spPr bwMode="auto">
              <a:xfrm>
                <a:off x="1488" y="1968"/>
                <a:ext cx="9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Local current loops</a:t>
                </a:r>
                <a:endParaRPr lang="de-DE" altLang="en-US" sz="1800"/>
              </a:p>
            </p:txBody>
          </p:sp>
          <p:sp>
            <p:nvSpPr>
              <p:cNvPr id="79889" name="Rectangle 14"/>
              <p:cNvSpPr>
                <a:spLocks noChangeArrowheads="1"/>
              </p:cNvSpPr>
              <p:nvPr/>
            </p:nvSpPr>
            <p:spPr bwMode="auto">
              <a:xfrm>
                <a:off x="2496" y="624"/>
                <a:ext cx="288" cy="12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90" name="Text Box 15"/>
              <p:cNvSpPr txBox="1">
                <a:spLocks noChangeArrowheads="1"/>
              </p:cNvSpPr>
              <p:nvPr/>
            </p:nvSpPr>
            <p:spPr bwMode="auto">
              <a:xfrm rot="5400000">
                <a:off x="2241" y="1359"/>
                <a:ext cx="8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rgbClr val="CC0000"/>
                    </a:solidFill>
                  </a:rPr>
                  <a:t>Open channels per</a:t>
                </a:r>
              </a:p>
              <a:p>
                <a:pPr algn="ctr">
                  <a:spcBef>
                    <a:spcPct val="0"/>
                  </a:spcBef>
                  <a:buFontTx/>
                  <a:buNone/>
                </a:pPr>
                <a:r>
                  <a:rPr lang="de-DE" altLang="en-US" sz="1200">
                    <a:solidFill>
                      <a:srgbClr val="CC0000"/>
                    </a:solidFill>
                    <a:latin typeface="Symbol" panose="05050102010706020507" pitchFamily="18" charset="2"/>
                  </a:rPr>
                  <a:t>m</a:t>
                </a:r>
                <a:r>
                  <a:rPr lang="de-DE" altLang="en-US" sz="1200">
                    <a:solidFill>
                      <a:srgbClr val="CC0000"/>
                    </a:solidFill>
                  </a:rPr>
                  <a:t>m</a:t>
                </a:r>
                <a:r>
                  <a:rPr lang="de-DE" altLang="en-US" sz="1200" baseline="30000">
                    <a:solidFill>
                      <a:srgbClr val="CC0000"/>
                    </a:solidFill>
                  </a:rPr>
                  <a:t>2</a:t>
                </a:r>
                <a:r>
                  <a:rPr lang="de-DE" altLang="en-US" sz="1200">
                    <a:solidFill>
                      <a:srgbClr val="CC0000"/>
                    </a:solidFill>
                  </a:rPr>
                  <a:t> membrane area</a:t>
                </a:r>
                <a:endParaRPr lang="de-DE" altLang="en-US" sz="1800"/>
              </a:p>
            </p:txBody>
          </p:sp>
          <p:sp>
            <p:nvSpPr>
              <p:cNvPr id="79891" name="Rectangle 16"/>
              <p:cNvSpPr>
                <a:spLocks noChangeArrowheads="1"/>
              </p:cNvSpPr>
              <p:nvPr/>
            </p:nvSpPr>
            <p:spPr bwMode="auto">
              <a:xfrm>
                <a:off x="1008" y="768"/>
                <a:ext cx="129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92" name="Rectangle 17"/>
              <p:cNvSpPr>
                <a:spLocks noChangeArrowheads="1"/>
              </p:cNvSpPr>
              <p:nvPr/>
            </p:nvSpPr>
            <p:spPr bwMode="auto">
              <a:xfrm>
                <a:off x="1344" y="1248"/>
                <a:ext cx="336"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79893" name="Rectangle 18"/>
              <p:cNvSpPr>
                <a:spLocks noChangeArrowheads="1"/>
              </p:cNvSpPr>
              <p:nvPr/>
            </p:nvSpPr>
            <p:spPr bwMode="auto">
              <a:xfrm>
                <a:off x="1584" y="1488"/>
                <a:ext cx="33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sp>
        <p:nvSpPr>
          <p:cNvPr id="325651" name="Text Box 19"/>
          <p:cNvSpPr txBox="1">
            <a:spLocks noChangeArrowheads="1"/>
          </p:cNvSpPr>
          <p:nvPr/>
        </p:nvSpPr>
        <p:spPr bwMode="auto">
          <a:xfrm>
            <a:off x="4648200" y="933450"/>
            <a:ext cx="42672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Action potentials propagate without being diminished (active process).</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All sites along a nerve fiber will be depolarized until the potential passes threshold. As soon as this happens a new AP will be elicited at some distance to the old one.</a:t>
            </a:r>
            <a:endParaRPr lang="en-US" altLang="en-US" sz="1600"/>
          </a:p>
        </p:txBody>
      </p:sp>
      <p:sp>
        <p:nvSpPr>
          <p:cNvPr id="325652" name="Text Box 20"/>
          <p:cNvSpPr txBox="1">
            <a:spLocks noChangeArrowheads="1"/>
          </p:cNvSpPr>
          <p:nvPr/>
        </p:nvSpPr>
        <p:spPr bwMode="auto">
          <a:xfrm>
            <a:off x="4648200" y="933450"/>
            <a:ext cx="42672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Action potentials propagate without being diminished (active process).</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All sites along a nerve fiber will be depolarized until the potential passes threshold. As soon as this happens a new AP will be elicited at some distance to the old one.</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Main current flow is across the fiber.</a:t>
            </a:r>
            <a:endParaRPr lang="en-US" altLang="en-US" sz="16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56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5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51" grpId="0" autoUpdateAnimBg="0"/>
      <p:bldP spid="32565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0AA3826-67A0-45CD-B286-C0915C6D9982}" type="slidenum">
              <a:rPr lang="en-US" altLang="en-US" sz="1400" smtClean="0"/>
              <a:pPr>
                <a:spcBef>
                  <a:spcPct val="0"/>
                </a:spcBef>
                <a:buFontTx/>
                <a:buNone/>
              </a:pPr>
              <a:t>4</a:t>
            </a:fld>
            <a:endParaRPr lang="en-US" altLang="en-US" sz="1400" smtClean="0"/>
          </a:p>
        </p:txBody>
      </p:sp>
      <p:sp>
        <p:nvSpPr>
          <p:cNvPr id="10243" name="Rectangle 2"/>
          <p:cNvSpPr>
            <a:spLocks noGrp="1" noChangeArrowheads="1"/>
          </p:cNvSpPr>
          <p:nvPr>
            <p:ph type="title"/>
          </p:nvPr>
        </p:nvSpPr>
        <p:spPr>
          <a:xfrm>
            <a:off x="533400" y="381000"/>
            <a:ext cx="3657600" cy="533400"/>
          </a:xfrm>
        </p:spPr>
        <p:txBody>
          <a:bodyPr/>
          <a:lstStyle/>
          <a:p>
            <a:pPr algn="l"/>
            <a:r>
              <a:rPr lang="en-US" altLang="en-US" sz="2000" i="1" smtClean="0">
                <a:solidFill>
                  <a:schemeClr val="bg1"/>
                </a:solidFill>
                <a:latin typeface="Arial" panose="020B0604020202020204" pitchFamily="34" charset="0"/>
              </a:rPr>
              <a:t>Selective ion channels</a:t>
            </a:r>
            <a:endParaRPr lang="en-US" altLang="en-US" i="1" smtClean="0"/>
          </a:p>
        </p:txBody>
      </p:sp>
      <p:pic>
        <p:nvPicPr>
          <p:cNvPr id="10244" name="Picture 5"/>
          <p:cNvPicPr>
            <a:picLocks noChangeAspect="1" noChangeArrowheads="1"/>
          </p:cNvPicPr>
          <p:nvPr/>
        </p:nvPicPr>
        <p:blipFill>
          <a:blip r:embed="rId3">
            <a:extLst>
              <a:ext uri="{28A0092B-C50C-407E-A947-70E740481C1C}">
                <a14:useLocalDpi xmlns:a14="http://schemas.microsoft.com/office/drawing/2010/main" val="0"/>
              </a:ext>
            </a:extLst>
          </a:blip>
          <a:srcRect l="14557" t="9062" r="14557" b="2744"/>
          <a:stretch>
            <a:fillRect/>
          </a:stretch>
        </p:blipFill>
        <p:spPr bwMode="auto">
          <a:xfrm>
            <a:off x="323850" y="1412875"/>
            <a:ext cx="5329238" cy="497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15888"/>
            <a:ext cx="3370263"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A3A0075-08CA-499B-9703-2B45AF97F7A5}" type="slidenum">
              <a:rPr lang="en-US" altLang="en-US" sz="1400" smtClean="0"/>
              <a:pPr>
                <a:spcBef>
                  <a:spcPct val="0"/>
                </a:spcBef>
                <a:buFontTx/>
                <a:buNone/>
              </a:pPr>
              <a:t>40</a:t>
            </a:fld>
            <a:endParaRPr lang="en-US" altLang="en-US" sz="1400" smtClean="0"/>
          </a:p>
        </p:txBody>
      </p:sp>
      <p:sp>
        <p:nvSpPr>
          <p:cNvPr id="81923" name="Text Box 2"/>
          <p:cNvSpPr txBox="1">
            <a:spLocks noChangeArrowheads="1"/>
          </p:cNvSpPr>
          <p:nvPr/>
        </p:nvSpPr>
        <p:spPr bwMode="auto">
          <a:xfrm>
            <a:off x="5334000" y="2895600"/>
            <a:ext cx="418465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endParaRPr lang="en-US" altLang="en-US" sz="1400" b="1">
              <a:solidFill>
                <a:schemeClr val="bg1"/>
              </a:solidFill>
              <a:latin typeface="Arial" panose="020B0604020202020204" pitchFamily="34" charset="0"/>
            </a:endParaRPr>
          </a:p>
          <a:p>
            <a:pPr>
              <a:spcBef>
                <a:spcPct val="0"/>
              </a:spcBef>
              <a:buFontTx/>
              <a:buNone/>
            </a:pPr>
            <a:endParaRPr lang="en-US" altLang="en-US" sz="1400" b="1">
              <a:solidFill>
                <a:schemeClr val="bg1"/>
              </a:solidFill>
              <a:latin typeface="Arial" panose="020B0604020202020204" pitchFamily="34" charset="0"/>
            </a:endParaRPr>
          </a:p>
        </p:txBody>
      </p:sp>
      <p:sp>
        <p:nvSpPr>
          <p:cNvPr id="81924" name="Text Box 3"/>
          <p:cNvSpPr txBox="1">
            <a:spLocks noChangeArrowheads="1"/>
          </p:cNvSpPr>
          <p:nvPr/>
        </p:nvSpPr>
        <p:spPr bwMode="auto">
          <a:xfrm>
            <a:off x="4572000" y="927100"/>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dendrite the incoming</a:t>
            </a:r>
          </a:p>
          <a:p>
            <a:pPr>
              <a:spcBef>
                <a:spcPct val="0"/>
              </a:spcBef>
              <a:buFontTx/>
              <a:buNone/>
            </a:pPr>
            <a:r>
              <a:rPr lang="en-US" altLang="en-US" sz="1400" b="1">
                <a:latin typeface="Arial" panose="020B0604020202020204" pitchFamily="34" charset="0"/>
              </a:rPr>
              <a:t>signals arrive (incoming currents)</a:t>
            </a:r>
            <a:endParaRPr lang="en-US" altLang="en-US" sz="1400" b="1">
              <a:solidFill>
                <a:schemeClr val="bg1"/>
              </a:solidFill>
              <a:latin typeface="Arial" panose="020B0604020202020204" pitchFamily="34" charset="0"/>
            </a:endParaRPr>
          </a:p>
        </p:txBody>
      </p:sp>
      <p:sp>
        <p:nvSpPr>
          <p:cNvPr id="81925" name="Text Box 4"/>
          <p:cNvSpPr txBox="1">
            <a:spLocks noChangeArrowheads="1"/>
          </p:cNvSpPr>
          <p:nvPr/>
        </p:nvSpPr>
        <p:spPr bwMode="auto">
          <a:xfrm>
            <a:off x="7696200" y="6289675"/>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81926" name="Text Box 5"/>
          <p:cNvSpPr txBox="1">
            <a:spLocks noChangeArrowheads="1"/>
          </p:cNvSpPr>
          <p:nvPr/>
        </p:nvSpPr>
        <p:spPr bwMode="auto">
          <a:xfrm>
            <a:off x="7696200" y="6013450"/>
            <a:ext cx="1143000" cy="293688"/>
          </a:xfrm>
          <a:prstGeom prst="rect">
            <a:avLst/>
          </a:prstGeom>
          <a:solidFill>
            <a:srgbClr val="FFFF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81927" name="Text Box 6"/>
          <p:cNvSpPr txBox="1">
            <a:spLocks noChangeArrowheads="1"/>
          </p:cNvSpPr>
          <p:nvPr/>
        </p:nvSpPr>
        <p:spPr bwMode="auto">
          <a:xfrm>
            <a:off x="7696200" y="574040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81928" name="Text Box 7"/>
          <p:cNvSpPr txBox="1">
            <a:spLocks noChangeArrowheads="1"/>
          </p:cNvSpPr>
          <p:nvPr/>
        </p:nvSpPr>
        <p:spPr bwMode="auto">
          <a:xfrm>
            <a:off x="7696200" y="5468938"/>
            <a:ext cx="1143000" cy="293687"/>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81929" name="Text Box 8"/>
          <p:cNvSpPr txBox="1">
            <a:spLocks noChangeArrowheads="1"/>
          </p:cNvSpPr>
          <p:nvPr/>
        </p:nvSpPr>
        <p:spPr bwMode="auto">
          <a:xfrm>
            <a:off x="7696200" y="519430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81930" name="Text Box 9"/>
          <p:cNvSpPr txBox="1">
            <a:spLocks noChangeArrowheads="1"/>
          </p:cNvSpPr>
          <p:nvPr/>
        </p:nvSpPr>
        <p:spPr bwMode="auto">
          <a:xfrm>
            <a:off x="7696200" y="492125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81931" name="Text Box 10"/>
          <p:cNvSpPr txBox="1">
            <a:spLocks noChangeArrowheads="1"/>
          </p:cNvSpPr>
          <p:nvPr/>
        </p:nvSpPr>
        <p:spPr bwMode="auto">
          <a:xfrm>
            <a:off x="7696200" y="464820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nvGrpSpPr>
          <p:cNvPr id="81932" name="Group 11"/>
          <p:cNvGrpSpPr>
            <a:grpSpLocks/>
          </p:cNvGrpSpPr>
          <p:nvPr/>
        </p:nvGrpSpPr>
        <p:grpSpPr bwMode="auto">
          <a:xfrm>
            <a:off x="609600" y="152400"/>
            <a:ext cx="3657600" cy="6553200"/>
            <a:chOff x="384" y="96"/>
            <a:chExt cx="2304" cy="4128"/>
          </a:xfrm>
        </p:grpSpPr>
        <p:pic>
          <p:nvPicPr>
            <p:cNvPr id="81945" name="Picture 12" descr="Kandel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 y="96"/>
              <a:ext cx="2251"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6" name="Rectangle 13"/>
            <p:cNvSpPr>
              <a:spLocks noChangeArrowheads="1"/>
            </p:cNvSpPr>
            <p:nvPr/>
          </p:nvSpPr>
          <p:spPr bwMode="auto">
            <a:xfrm>
              <a:off x="1632" y="624"/>
              <a:ext cx="48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47" name="Rectangle 14"/>
            <p:cNvSpPr>
              <a:spLocks noChangeArrowheads="1"/>
            </p:cNvSpPr>
            <p:nvPr/>
          </p:nvSpPr>
          <p:spPr bwMode="auto">
            <a:xfrm>
              <a:off x="576" y="1152"/>
              <a:ext cx="432"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48" name="Rectangle 15"/>
            <p:cNvSpPr>
              <a:spLocks noChangeArrowheads="1"/>
            </p:cNvSpPr>
            <p:nvPr/>
          </p:nvSpPr>
          <p:spPr bwMode="auto">
            <a:xfrm>
              <a:off x="384" y="1536"/>
              <a:ext cx="38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49" name="Rectangle 16"/>
            <p:cNvSpPr>
              <a:spLocks noChangeArrowheads="1"/>
            </p:cNvSpPr>
            <p:nvPr/>
          </p:nvSpPr>
          <p:spPr bwMode="auto">
            <a:xfrm>
              <a:off x="1536" y="1392"/>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0" name="Rectangle 17"/>
            <p:cNvSpPr>
              <a:spLocks noChangeArrowheads="1"/>
            </p:cNvSpPr>
            <p:nvPr/>
          </p:nvSpPr>
          <p:spPr bwMode="auto">
            <a:xfrm>
              <a:off x="1584" y="1632"/>
              <a:ext cx="240" cy="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1" name="Rectangle 18"/>
            <p:cNvSpPr>
              <a:spLocks noChangeArrowheads="1"/>
            </p:cNvSpPr>
            <p:nvPr/>
          </p:nvSpPr>
          <p:spPr bwMode="auto">
            <a:xfrm>
              <a:off x="1536" y="1920"/>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2" name="Rectangle 19"/>
            <p:cNvSpPr>
              <a:spLocks noChangeArrowheads="1"/>
            </p:cNvSpPr>
            <p:nvPr/>
          </p:nvSpPr>
          <p:spPr bwMode="auto">
            <a:xfrm>
              <a:off x="1440" y="2160"/>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3" name="Rectangle 20"/>
            <p:cNvSpPr>
              <a:spLocks noChangeArrowheads="1"/>
            </p:cNvSpPr>
            <p:nvPr/>
          </p:nvSpPr>
          <p:spPr bwMode="auto">
            <a:xfrm>
              <a:off x="864" y="2016"/>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4" name="Rectangle 21"/>
            <p:cNvSpPr>
              <a:spLocks noChangeArrowheads="1"/>
            </p:cNvSpPr>
            <p:nvPr/>
          </p:nvSpPr>
          <p:spPr bwMode="auto">
            <a:xfrm>
              <a:off x="672" y="2448"/>
              <a:ext cx="57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5" name="Rectangle 22"/>
            <p:cNvSpPr>
              <a:spLocks noChangeArrowheads="1"/>
            </p:cNvSpPr>
            <p:nvPr/>
          </p:nvSpPr>
          <p:spPr bwMode="auto">
            <a:xfrm>
              <a:off x="1824" y="2880"/>
              <a:ext cx="864"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6" name="Rectangle 23"/>
            <p:cNvSpPr>
              <a:spLocks noChangeArrowheads="1"/>
            </p:cNvSpPr>
            <p:nvPr/>
          </p:nvSpPr>
          <p:spPr bwMode="auto">
            <a:xfrm>
              <a:off x="1920" y="3360"/>
              <a:ext cx="43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7" name="Rectangle 24"/>
            <p:cNvSpPr>
              <a:spLocks noChangeArrowheads="1"/>
            </p:cNvSpPr>
            <p:nvPr/>
          </p:nvSpPr>
          <p:spPr bwMode="auto">
            <a:xfrm>
              <a:off x="2304" y="3168"/>
              <a:ext cx="48" cy="5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8" name="Rectangle 25"/>
            <p:cNvSpPr>
              <a:spLocks noChangeArrowheads="1"/>
            </p:cNvSpPr>
            <p:nvPr/>
          </p:nvSpPr>
          <p:spPr bwMode="auto">
            <a:xfrm>
              <a:off x="576" y="1824"/>
              <a:ext cx="144" cy="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1959" name="Rectangle 26"/>
            <p:cNvSpPr>
              <a:spLocks noChangeArrowheads="1"/>
            </p:cNvSpPr>
            <p:nvPr/>
          </p:nvSpPr>
          <p:spPr bwMode="auto">
            <a:xfrm>
              <a:off x="432" y="331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grpSp>
      <p:grpSp>
        <p:nvGrpSpPr>
          <p:cNvPr id="81933" name="Group 27"/>
          <p:cNvGrpSpPr>
            <a:grpSpLocks/>
          </p:cNvGrpSpPr>
          <p:nvPr/>
        </p:nvGrpSpPr>
        <p:grpSpPr bwMode="auto">
          <a:xfrm>
            <a:off x="2667000" y="1066800"/>
            <a:ext cx="1905000" cy="1676400"/>
            <a:chOff x="1680" y="672"/>
            <a:chExt cx="1200" cy="1056"/>
          </a:xfrm>
        </p:grpSpPr>
        <p:sp>
          <p:nvSpPr>
            <p:cNvPr id="81943" name="Line 28"/>
            <p:cNvSpPr>
              <a:spLocks noChangeShapeType="1"/>
            </p:cNvSpPr>
            <p:nvPr/>
          </p:nvSpPr>
          <p:spPr bwMode="auto">
            <a:xfrm flipH="1" flipV="1">
              <a:off x="1680" y="672"/>
              <a:ext cx="1200" cy="4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44" name="Line 29"/>
            <p:cNvSpPr>
              <a:spLocks noChangeShapeType="1"/>
            </p:cNvSpPr>
            <p:nvPr/>
          </p:nvSpPr>
          <p:spPr bwMode="auto">
            <a:xfrm flipH="1">
              <a:off x="1824" y="720"/>
              <a:ext cx="1056"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1934" name="Line 30"/>
          <p:cNvSpPr>
            <a:spLocks noChangeShapeType="1"/>
          </p:cNvSpPr>
          <p:nvPr/>
        </p:nvSpPr>
        <p:spPr bwMode="auto">
          <a:xfrm flipH="1">
            <a:off x="2514600" y="2362200"/>
            <a:ext cx="2133600" cy="152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35" name="Line 31"/>
          <p:cNvSpPr>
            <a:spLocks noChangeShapeType="1"/>
          </p:cNvSpPr>
          <p:nvPr/>
        </p:nvSpPr>
        <p:spPr bwMode="auto">
          <a:xfrm flipH="1" flipV="1">
            <a:off x="2286000" y="2971800"/>
            <a:ext cx="2438400" cy="762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36" name="Line 32"/>
          <p:cNvSpPr>
            <a:spLocks noChangeShapeType="1"/>
          </p:cNvSpPr>
          <p:nvPr/>
        </p:nvSpPr>
        <p:spPr bwMode="auto">
          <a:xfrm flipH="1" flipV="1">
            <a:off x="2286000" y="3962400"/>
            <a:ext cx="2362200" cy="1524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37" name="Line 33"/>
          <p:cNvSpPr>
            <a:spLocks noChangeShapeType="1"/>
          </p:cNvSpPr>
          <p:nvPr/>
        </p:nvSpPr>
        <p:spPr bwMode="auto">
          <a:xfrm flipH="1">
            <a:off x="2133600" y="5105400"/>
            <a:ext cx="24384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38" name="Text Box 34"/>
          <p:cNvSpPr txBox="1">
            <a:spLocks noChangeArrowheads="1"/>
          </p:cNvSpPr>
          <p:nvPr/>
        </p:nvSpPr>
        <p:spPr bwMode="auto">
          <a:xfrm>
            <a:off x="4724400" y="21494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soma current</a:t>
            </a:r>
          </a:p>
          <a:p>
            <a:pPr>
              <a:spcBef>
                <a:spcPct val="0"/>
              </a:spcBef>
              <a:buFontTx/>
              <a:buNone/>
            </a:pPr>
            <a:r>
              <a:rPr lang="en-US" altLang="en-US" sz="1400" b="1">
                <a:latin typeface="Arial" panose="020B0604020202020204" pitchFamily="34" charset="0"/>
              </a:rPr>
              <a:t>are finally integrated.</a:t>
            </a:r>
          </a:p>
        </p:txBody>
      </p:sp>
      <p:sp>
        <p:nvSpPr>
          <p:cNvPr id="81939" name="Text Box 35"/>
          <p:cNvSpPr txBox="1">
            <a:spLocks noChangeArrowheads="1"/>
          </p:cNvSpPr>
          <p:nvPr/>
        </p:nvSpPr>
        <p:spPr bwMode="auto">
          <a:xfrm>
            <a:off x="4648200" y="2971800"/>
            <a:ext cx="4114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axon hillock action potential</a:t>
            </a:r>
          </a:p>
          <a:p>
            <a:pPr>
              <a:spcBef>
                <a:spcPct val="0"/>
              </a:spcBef>
              <a:buFontTx/>
              <a:buNone/>
            </a:pPr>
            <a:r>
              <a:rPr lang="en-US" altLang="en-US" sz="1400" b="1">
                <a:latin typeface="Arial" panose="020B0604020202020204" pitchFamily="34" charset="0"/>
              </a:rPr>
              <a:t>are generated if the potential crosses the </a:t>
            </a:r>
          </a:p>
          <a:p>
            <a:pPr>
              <a:spcBef>
                <a:spcPct val="0"/>
              </a:spcBef>
              <a:buFontTx/>
              <a:buNone/>
            </a:pPr>
            <a:r>
              <a:rPr lang="en-US" altLang="en-US" sz="1400" b="1">
                <a:latin typeface="Arial" panose="020B0604020202020204" pitchFamily="34" charset="0"/>
              </a:rPr>
              <a:t>membrane threshold</a:t>
            </a:r>
          </a:p>
        </p:txBody>
      </p:sp>
      <p:sp>
        <p:nvSpPr>
          <p:cNvPr id="81940" name="Text Box 36"/>
          <p:cNvSpPr txBox="1">
            <a:spLocks noChangeArrowheads="1"/>
          </p:cNvSpPr>
          <p:nvPr/>
        </p:nvSpPr>
        <p:spPr bwMode="auto">
          <a:xfrm>
            <a:off x="4572000" y="39782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The axon transmits (transports) the</a:t>
            </a:r>
          </a:p>
          <a:p>
            <a:pPr>
              <a:spcBef>
                <a:spcPct val="0"/>
              </a:spcBef>
              <a:buFontTx/>
              <a:buNone/>
            </a:pPr>
            <a:r>
              <a:rPr lang="en-US" altLang="en-US" sz="1400" b="1">
                <a:latin typeface="Arial" panose="020B0604020202020204" pitchFamily="34" charset="0"/>
              </a:rPr>
              <a:t>action potential to distant sites</a:t>
            </a:r>
          </a:p>
        </p:txBody>
      </p:sp>
      <p:sp>
        <p:nvSpPr>
          <p:cNvPr id="81941" name="Text Box 37"/>
          <p:cNvSpPr txBox="1">
            <a:spLocks noChangeArrowheads="1"/>
          </p:cNvSpPr>
          <p:nvPr/>
        </p:nvSpPr>
        <p:spPr bwMode="auto">
          <a:xfrm>
            <a:off x="4572000" y="4924425"/>
            <a:ext cx="30480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CC0000"/>
                </a:solidFill>
                <a:latin typeface="Arial" panose="020B0604020202020204" pitchFamily="34" charset="0"/>
              </a:rPr>
              <a:t>At the synapses are the outgoing signals transmitted onto the dendrites of the target neurons </a:t>
            </a:r>
          </a:p>
        </p:txBody>
      </p:sp>
      <p:sp>
        <p:nvSpPr>
          <p:cNvPr id="81942" name="Text Box 38"/>
          <p:cNvSpPr txBox="1">
            <a:spLocks noChangeArrowheads="1"/>
          </p:cNvSpPr>
          <p:nvPr/>
        </p:nvSpPr>
        <p:spPr bwMode="auto">
          <a:xfrm>
            <a:off x="3657600" y="152400"/>
            <a:ext cx="357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i="1">
                <a:solidFill>
                  <a:schemeClr val="bg1"/>
                </a:solidFill>
                <a:latin typeface="Arial" panose="020B0604020202020204" pitchFamily="34" charset="0"/>
              </a:rPr>
              <a:t>Structure of a Neuron: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F80F8B1-7955-40E2-BA01-A9B1A1DBE2F3}" type="slidenum">
              <a:rPr lang="en-US" altLang="en-US" sz="1400" smtClean="0"/>
              <a:pPr>
                <a:spcBef>
                  <a:spcPct val="0"/>
                </a:spcBef>
                <a:buFontTx/>
                <a:buNone/>
              </a:pPr>
              <a:t>41</a:t>
            </a:fld>
            <a:endParaRPr lang="en-US" altLang="en-US" sz="1400" smtClean="0"/>
          </a:p>
        </p:txBody>
      </p:sp>
      <p:sp>
        <p:nvSpPr>
          <p:cNvPr id="83971" name="Rectangle 2"/>
          <p:cNvSpPr>
            <a:spLocks noGrp="1" noChangeArrowheads="1"/>
          </p:cNvSpPr>
          <p:nvPr>
            <p:ph type="title"/>
          </p:nvPr>
        </p:nvSpPr>
        <p:spPr>
          <a:xfrm>
            <a:off x="684213" y="188913"/>
            <a:ext cx="7772400" cy="1143000"/>
          </a:xfrm>
        </p:spPr>
        <p:txBody>
          <a:bodyPr/>
          <a:lstStyle/>
          <a:p>
            <a:r>
              <a:rPr lang="en-US" altLang="en-US" sz="3600" i="1" smtClean="0">
                <a:solidFill>
                  <a:schemeClr val="bg1"/>
                </a:solidFill>
                <a:latin typeface="Arial" panose="020B0604020202020204" pitchFamily="34" charset="0"/>
              </a:rPr>
              <a:t>Chemical synapse</a:t>
            </a:r>
          </a:p>
        </p:txBody>
      </p:sp>
      <p:pic>
        <p:nvPicPr>
          <p:cNvPr id="83972" name="Picture 3" descr="synap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89088"/>
            <a:ext cx="861060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4"/>
          <p:cNvSpPr txBox="1">
            <a:spLocks noChangeArrowheads="1"/>
          </p:cNvSpPr>
          <p:nvPr/>
        </p:nvSpPr>
        <p:spPr bwMode="auto">
          <a:xfrm>
            <a:off x="4953000" y="4495800"/>
            <a:ext cx="203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b="1">
                <a:latin typeface="Arial" panose="020B0604020202020204" pitchFamily="34" charset="0"/>
              </a:rPr>
              <a:t>Neurotransmitter</a:t>
            </a:r>
          </a:p>
          <a:p>
            <a:pPr eaLnBrk="1" hangingPunct="1">
              <a:spcBef>
                <a:spcPct val="0"/>
              </a:spcBef>
              <a:buFontTx/>
              <a:buNone/>
            </a:pPr>
            <a:r>
              <a:rPr lang="en-US" altLang="en-US" sz="1800" b="1">
                <a:latin typeface="Arial" panose="020B0604020202020204" pitchFamily="34" charset="0"/>
              </a:rPr>
              <a:t>Receptors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4"/>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6FBD664-2826-4B08-AF52-AF386D0EF50A}" type="slidenum">
              <a:rPr lang="en-US" altLang="en-US" sz="1400" smtClean="0"/>
              <a:pPr>
                <a:spcBef>
                  <a:spcPct val="0"/>
                </a:spcBef>
                <a:buFontTx/>
                <a:buNone/>
              </a:pPr>
              <a:t>42</a:t>
            </a:fld>
            <a:endParaRPr lang="en-US" altLang="en-US" sz="1400" smtClean="0"/>
          </a:p>
        </p:txBody>
      </p:sp>
      <p:sp>
        <p:nvSpPr>
          <p:cNvPr id="84995" name="Rectangle 2"/>
          <p:cNvSpPr>
            <a:spLocks noGrp="1" noChangeArrowheads="1"/>
          </p:cNvSpPr>
          <p:nvPr>
            <p:ph type="title"/>
          </p:nvPr>
        </p:nvSpPr>
        <p:spPr>
          <a:xfrm>
            <a:off x="685800" y="609600"/>
            <a:ext cx="7772400" cy="715963"/>
          </a:xfrm>
        </p:spPr>
        <p:txBody>
          <a:bodyPr/>
          <a:lstStyle/>
          <a:p>
            <a:r>
              <a:rPr lang="en-US" altLang="en-US" sz="3200" i="1" smtClean="0">
                <a:solidFill>
                  <a:schemeClr val="bg1"/>
                </a:solidFill>
                <a:latin typeface="Arial" panose="020B0604020202020204" pitchFamily="34" charset="0"/>
              </a:rPr>
              <a:t>Neurotransmitters</a:t>
            </a:r>
          </a:p>
        </p:txBody>
      </p:sp>
      <p:sp>
        <p:nvSpPr>
          <p:cNvPr id="84996" name="Text Box 3"/>
          <p:cNvSpPr txBox="1">
            <a:spLocks noChangeArrowheads="1"/>
          </p:cNvSpPr>
          <p:nvPr/>
        </p:nvSpPr>
        <p:spPr bwMode="auto">
          <a:xfrm>
            <a:off x="369888" y="1676400"/>
            <a:ext cx="8316912"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chemeClr val="bg1"/>
                </a:solidFill>
                <a:latin typeface="Arial" panose="020B0604020202020204" pitchFamily="34" charset="0"/>
              </a:rPr>
              <a:t>Chemicals (amino acids, peptides, monoamines) that transmit, amplify and modulate signals between neuron and  another cell.</a:t>
            </a:r>
          </a:p>
          <a:p>
            <a:pPr eaLnBrk="1" hangingPunct="1">
              <a:spcBef>
                <a:spcPct val="0"/>
              </a:spcBef>
              <a:buFontTx/>
              <a:buNone/>
            </a:pPr>
            <a:endParaRPr lang="en-US" altLang="en-US" sz="2400">
              <a:solidFill>
                <a:schemeClr val="bg1"/>
              </a:solidFill>
              <a:latin typeface="Arial" panose="020B0604020202020204" pitchFamily="34" charset="0"/>
            </a:endParaRPr>
          </a:p>
          <a:p>
            <a:pPr eaLnBrk="1" hangingPunct="1">
              <a:spcBef>
                <a:spcPct val="0"/>
              </a:spcBef>
              <a:buFontTx/>
              <a:buNone/>
            </a:pPr>
            <a:r>
              <a:rPr lang="en-US" altLang="en-US" sz="2400">
                <a:solidFill>
                  <a:schemeClr val="bg1"/>
                </a:solidFill>
                <a:latin typeface="Arial" panose="020B0604020202020204" pitchFamily="34" charset="0"/>
              </a:rPr>
              <a:t>Cause either excitatory or inhibitory PSPs.</a:t>
            </a:r>
          </a:p>
          <a:p>
            <a:pPr eaLnBrk="1" hangingPunct="1">
              <a:spcBef>
                <a:spcPct val="0"/>
              </a:spcBef>
              <a:buFontTx/>
              <a:buNone/>
            </a:pPr>
            <a:endParaRPr lang="en-US" altLang="en-US" sz="2400">
              <a:solidFill>
                <a:schemeClr val="bg1"/>
              </a:solidFill>
              <a:latin typeface="Arial" panose="020B0604020202020204" pitchFamily="34" charset="0"/>
            </a:endParaRPr>
          </a:p>
          <a:p>
            <a:pPr eaLnBrk="1" hangingPunct="1">
              <a:spcBef>
                <a:spcPct val="0"/>
              </a:spcBef>
              <a:buFontTx/>
              <a:buNone/>
            </a:pPr>
            <a:r>
              <a:rPr lang="en-US" altLang="en-US" sz="2400">
                <a:solidFill>
                  <a:schemeClr val="bg1"/>
                </a:solidFill>
                <a:latin typeface="Arial" panose="020B0604020202020204" pitchFamily="34" charset="0"/>
              </a:rPr>
              <a:t>Glutamate – excitatory transmitter</a:t>
            </a:r>
          </a:p>
          <a:p>
            <a:pPr eaLnBrk="1" hangingPunct="1">
              <a:spcBef>
                <a:spcPct val="0"/>
              </a:spcBef>
              <a:buFontTx/>
              <a:buNone/>
            </a:pPr>
            <a:endParaRPr lang="en-US" altLang="en-US" sz="2400">
              <a:solidFill>
                <a:schemeClr val="bg1"/>
              </a:solidFill>
              <a:latin typeface="Arial" panose="020B0604020202020204" pitchFamily="34" charset="0"/>
            </a:endParaRPr>
          </a:p>
          <a:p>
            <a:pPr eaLnBrk="1" hangingPunct="1">
              <a:spcBef>
                <a:spcPct val="0"/>
              </a:spcBef>
              <a:buFontTx/>
              <a:buNone/>
            </a:pPr>
            <a:r>
              <a:rPr lang="en-US" altLang="en-US" sz="2400">
                <a:solidFill>
                  <a:schemeClr val="bg1"/>
                </a:solidFill>
                <a:latin typeface="Arial" panose="020B0604020202020204" pitchFamily="34" charset="0"/>
              </a:rPr>
              <a:t>GABA, glycine – inhibitory transmitter</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7435307-1571-49EB-8E8B-B4E26F6182B4}" type="slidenum">
              <a:rPr lang="en-US" altLang="en-US" sz="1400" smtClean="0"/>
              <a:pPr>
                <a:spcBef>
                  <a:spcPct val="0"/>
                </a:spcBef>
                <a:buFontTx/>
                <a:buNone/>
              </a:pPr>
              <a:t>43</a:t>
            </a:fld>
            <a:endParaRPr lang="en-US" altLang="en-US" sz="1400" smtClean="0"/>
          </a:p>
        </p:txBody>
      </p:sp>
      <p:sp>
        <p:nvSpPr>
          <p:cNvPr id="86019"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Synaptic Transmission:</a:t>
            </a:r>
            <a:endParaRPr lang="en-US" altLang="en-US" sz="3600" b="1" smtClean="0">
              <a:solidFill>
                <a:schemeClr val="bg1"/>
              </a:solidFill>
              <a:latin typeface="Arial" panose="020B0604020202020204" pitchFamily="34" charset="0"/>
            </a:endParaRPr>
          </a:p>
        </p:txBody>
      </p:sp>
      <p:sp>
        <p:nvSpPr>
          <p:cNvPr id="331779" name="Text Box 3"/>
          <p:cNvSpPr txBox="1">
            <a:spLocks noChangeArrowheads="1"/>
          </p:cNvSpPr>
          <p:nvPr/>
        </p:nvSpPr>
        <p:spPr bwMode="auto">
          <a:xfrm>
            <a:off x="76200" y="1282700"/>
            <a:ext cx="8991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rgbClr val="CC0000"/>
                </a:solidFill>
                <a:latin typeface="Arial" panose="020B0604020202020204" pitchFamily="34" charset="0"/>
              </a:rPr>
              <a:t>Synapses are used to transmit signals from the axon of a source to the dendrite of a target neuron.</a:t>
            </a:r>
            <a:endParaRPr lang="de-DE" altLang="en-US" sz="1600" b="1">
              <a:solidFill>
                <a:schemeClr val="bg1"/>
              </a:solidFill>
              <a:latin typeface="Arial" panose="020B0604020202020204" pitchFamily="34" charset="0"/>
            </a:endParaRPr>
          </a:p>
        </p:txBody>
      </p:sp>
      <p:sp>
        <p:nvSpPr>
          <p:cNvPr id="331780" name="Text Box 4"/>
          <p:cNvSpPr txBox="1">
            <a:spLocks noChangeArrowheads="1"/>
          </p:cNvSpPr>
          <p:nvPr/>
        </p:nvSpPr>
        <p:spPr bwMode="auto">
          <a:xfrm>
            <a:off x="76200" y="1282700"/>
            <a:ext cx="89916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Synapses are used to transmit signals from the axon of a source to the dendrite of a target neuron.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There are electrical (rare) and chemical synapses (very common)</a:t>
            </a:r>
            <a:endParaRPr lang="de-DE" altLang="en-US" sz="1600" b="1">
              <a:solidFill>
                <a:schemeClr val="bg1"/>
              </a:solidFill>
              <a:latin typeface="Arial" panose="020B0604020202020204" pitchFamily="34" charset="0"/>
            </a:endParaRPr>
          </a:p>
        </p:txBody>
      </p:sp>
      <p:sp>
        <p:nvSpPr>
          <p:cNvPr id="331781" name="Text Box 5"/>
          <p:cNvSpPr txBox="1">
            <a:spLocks noChangeArrowheads="1"/>
          </p:cNvSpPr>
          <p:nvPr/>
        </p:nvSpPr>
        <p:spPr bwMode="auto">
          <a:xfrm>
            <a:off x="76200" y="1282700"/>
            <a:ext cx="89916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Synapses are used to transmit signals from the axon of a source to the dendrite of a target neuron.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There are electrical (rare) and chemical synapses (very common)</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At an electrical synapse we have direct electrical coupling (e.g., heart muscle cells).</a:t>
            </a:r>
            <a:endParaRPr lang="en-US" altLang="en-US" sz="1600"/>
          </a:p>
        </p:txBody>
      </p:sp>
      <p:sp>
        <p:nvSpPr>
          <p:cNvPr id="331782" name="Text Box 6"/>
          <p:cNvSpPr txBox="1">
            <a:spLocks noChangeArrowheads="1"/>
          </p:cNvSpPr>
          <p:nvPr/>
        </p:nvSpPr>
        <p:spPr bwMode="auto">
          <a:xfrm>
            <a:off x="76200" y="1282700"/>
            <a:ext cx="8991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Synapses are used to transmit signals from the axon of a source to the dendrite of a target neuron.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There are electrical (rare) and chemical synapses (very common)</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an electrical synapse we have direct electrical coupling (e.g., heart muscle cells).</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At a chemical synapse a chemical substance (transmitter) is used to transport the signal.</a:t>
            </a:r>
            <a:endParaRPr lang="de-DE" altLang="en-US" sz="1600" b="1">
              <a:solidFill>
                <a:schemeClr val="bg1"/>
              </a:solidFill>
              <a:latin typeface="Arial" panose="020B0604020202020204" pitchFamily="34" charset="0"/>
            </a:endParaRPr>
          </a:p>
        </p:txBody>
      </p:sp>
      <p:sp>
        <p:nvSpPr>
          <p:cNvPr id="331783" name="Text Box 7"/>
          <p:cNvSpPr txBox="1">
            <a:spLocks noChangeArrowheads="1"/>
          </p:cNvSpPr>
          <p:nvPr/>
        </p:nvSpPr>
        <p:spPr bwMode="auto">
          <a:xfrm>
            <a:off x="76200" y="1282700"/>
            <a:ext cx="8991600" cy="332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Synapses are used to transmit signals from the axon of a source to the dendrite of a target neuron.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There are electrical (rare) and chemical synapses (very common)</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an electrical synapse we have direct electrical coupling (e.g., heart muscle cells).</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a chemical synapse a chemical substance (transmitter) is used to transport the signal.</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Electrical synapses operate bi-directional and are extremely fast, chem. syn. operate uni-directional and are slower.  </a:t>
            </a:r>
            <a:endParaRPr lang="en-US" altLang="en-US" sz="1600"/>
          </a:p>
        </p:txBody>
      </p:sp>
      <p:sp>
        <p:nvSpPr>
          <p:cNvPr id="331784" name="Text Box 8"/>
          <p:cNvSpPr txBox="1">
            <a:spLocks noChangeArrowheads="1"/>
          </p:cNvSpPr>
          <p:nvPr/>
        </p:nvSpPr>
        <p:spPr bwMode="auto">
          <a:xfrm>
            <a:off x="76200" y="1282700"/>
            <a:ext cx="89916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Synapses are used to transmit signals from the axon of a source to the dendrite of a target neuron.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There are electrical (rare) and chemical synapses (very common)</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an electrical synapse we have direct electrical coupling (e.g., heart muscle cells).</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At a chemical synapse a chemical substance (transmitter) is used to transport the signal.</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Electrical synapses operate bi-directional and are extremely fast, chem. syn. operate uni-directional and are slower.  </a:t>
            </a:r>
          </a:p>
          <a:p>
            <a:pPr algn="ct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Chemical synapses can be excitatory or inhibitory</a:t>
            </a:r>
          </a:p>
          <a:p>
            <a:pPr>
              <a:lnSpc>
                <a:spcPct val="120000"/>
              </a:lnSpc>
              <a:spcBef>
                <a:spcPct val="0"/>
              </a:spcBef>
              <a:buFontTx/>
              <a:buNone/>
            </a:pPr>
            <a:r>
              <a:rPr lang="de-DE" altLang="en-US" sz="1600" b="1">
                <a:solidFill>
                  <a:srgbClr val="CC0000"/>
                </a:solidFill>
                <a:latin typeface="Arial" panose="020B0604020202020204" pitchFamily="34" charset="0"/>
              </a:rPr>
              <a:t>they can enhance or reduce the signal</a:t>
            </a:r>
          </a:p>
          <a:p>
            <a:pPr>
              <a:lnSpc>
                <a:spcPct val="120000"/>
              </a:lnSpc>
              <a:spcBef>
                <a:spcPct val="0"/>
              </a:spcBef>
              <a:buFontTx/>
              <a:buNone/>
            </a:pPr>
            <a:r>
              <a:rPr lang="de-DE" altLang="en-US" sz="1600" b="1">
                <a:solidFill>
                  <a:srgbClr val="CC0000"/>
                </a:solidFill>
                <a:latin typeface="Arial" panose="020B0604020202020204" pitchFamily="34" charset="0"/>
              </a:rPr>
              <a:t>change their synaptic strength (this is what happens during learning).</a:t>
            </a:r>
            <a:endParaRPr lang="en-US" altLang="en-US" sz="16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1779"/>
                                        </p:tgtEl>
                                        <p:attrNameLst>
                                          <p:attrName>style.visibility</p:attrName>
                                        </p:attrNameLst>
                                      </p:cBhvr>
                                      <p:to>
                                        <p:strVal val="visible"/>
                                      </p:to>
                                    </p:set>
                                    <p:anim calcmode="lin" valueType="num">
                                      <p:cBhvr additive="base">
                                        <p:cTn id="7" dur="500" fill="hold"/>
                                        <p:tgtEl>
                                          <p:spTgt spid="331779"/>
                                        </p:tgtEl>
                                        <p:attrNameLst>
                                          <p:attrName>ppt_x</p:attrName>
                                        </p:attrNameLst>
                                      </p:cBhvr>
                                      <p:tavLst>
                                        <p:tav tm="0">
                                          <p:val>
                                            <p:strVal val="#ppt_x"/>
                                          </p:val>
                                        </p:tav>
                                        <p:tav tm="100000">
                                          <p:val>
                                            <p:strVal val="#ppt_x"/>
                                          </p:val>
                                        </p:tav>
                                      </p:tavLst>
                                    </p:anim>
                                    <p:anim calcmode="lin" valueType="num">
                                      <p:cBhvr additive="base">
                                        <p:cTn id="8" dur="500" fill="hold"/>
                                        <p:tgtEl>
                                          <p:spTgt spid="3317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1780"/>
                                        </p:tgtEl>
                                        <p:attrNameLst>
                                          <p:attrName>style.visibility</p:attrName>
                                        </p:attrNameLst>
                                      </p:cBhvr>
                                      <p:to>
                                        <p:strVal val="visible"/>
                                      </p:to>
                                    </p:set>
                                    <p:anim calcmode="lin" valueType="num">
                                      <p:cBhvr additive="base">
                                        <p:cTn id="13" dur="500" fill="hold"/>
                                        <p:tgtEl>
                                          <p:spTgt spid="331780"/>
                                        </p:tgtEl>
                                        <p:attrNameLst>
                                          <p:attrName>ppt_x</p:attrName>
                                        </p:attrNameLst>
                                      </p:cBhvr>
                                      <p:tavLst>
                                        <p:tav tm="0">
                                          <p:val>
                                            <p:strVal val="0-#ppt_w/2"/>
                                          </p:val>
                                        </p:tav>
                                        <p:tav tm="100000">
                                          <p:val>
                                            <p:strVal val="#ppt_x"/>
                                          </p:val>
                                        </p:tav>
                                      </p:tavLst>
                                    </p:anim>
                                    <p:anim calcmode="lin" valueType="num">
                                      <p:cBhvr additive="base">
                                        <p:cTn id="14" dur="500" fill="hold"/>
                                        <p:tgtEl>
                                          <p:spTgt spid="3317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31781"/>
                                        </p:tgtEl>
                                        <p:attrNameLst>
                                          <p:attrName>style.visibility</p:attrName>
                                        </p:attrNameLst>
                                      </p:cBhvr>
                                      <p:to>
                                        <p:strVal val="visible"/>
                                      </p:to>
                                    </p:set>
                                    <p:anim calcmode="lin" valueType="num">
                                      <p:cBhvr additive="base">
                                        <p:cTn id="19" dur="500" fill="hold"/>
                                        <p:tgtEl>
                                          <p:spTgt spid="331781"/>
                                        </p:tgtEl>
                                        <p:attrNameLst>
                                          <p:attrName>ppt_x</p:attrName>
                                        </p:attrNameLst>
                                      </p:cBhvr>
                                      <p:tavLst>
                                        <p:tav tm="0">
                                          <p:val>
                                            <p:strVal val="1+#ppt_w/2"/>
                                          </p:val>
                                        </p:tav>
                                        <p:tav tm="100000">
                                          <p:val>
                                            <p:strVal val="#ppt_x"/>
                                          </p:val>
                                        </p:tav>
                                      </p:tavLst>
                                    </p:anim>
                                    <p:anim calcmode="lin" valueType="num">
                                      <p:cBhvr additive="base">
                                        <p:cTn id="20" dur="500" fill="hold"/>
                                        <p:tgtEl>
                                          <p:spTgt spid="33178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31782"/>
                                        </p:tgtEl>
                                        <p:attrNameLst>
                                          <p:attrName>style.visibility</p:attrName>
                                        </p:attrNameLst>
                                      </p:cBhvr>
                                      <p:to>
                                        <p:strVal val="visible"/>
                                      </p:to>
                                    </p:set>
                                    <p:anim calcmode="lin" valueType="num">
                                      <p:cBhvr additive="base">
                                        <p:cTn id="25" dur="500" fill="hold"/>
                                        <p:tgtEl>
                                          <p:spTgt spid="331782"/>
                                        </p:tgtEl>
                                        <p:attrNameLst>
                                          <p:attrName>ppt_x</p:attrName>
                                        </p:attrNameLst>
                                      </p:cBhvr>
                                      <p:tavLst>
                                        <p:tav tm="0">
                                          <p:val>
                                            <p:strVal val="0-#ppt_w/2"/>
                                          </p:val>
                                        </p:tav>
                                        <p:tav tm="100000">
                                          <p:val>
                                            <p:strVal val="#ppt_x"/>
                                          </p:val>
                                        </p:tav>
                                      </p:tavLst>
                                    </p:anim>
                                    <p:anim calcmode="lin" valueType="num">
                                      <p:cBhvr additive="base">
                                        <p:cTn id="26" dur="500" fill="hold"/>
                                        <p:tgtEl>
                                          <p:spTgt spid="33178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31783"/>
                                        </p:tgtEl>
                                        <p:attrNameLst>
                                          <p:attrName>style.visibility</p:attrName>
                                        </p:attrNameLst>
                                      </p:cBhvr>
                                      <p:to>
                                        <p:strVal val="visible"/>
                                      </p:to>
                                    </p:set>
                                    <p:anim calcmode="lin" valueType="num">
                                      <p:cBhvr additive="base">
                                        <p:cTn id="31" dur="500" fill="hold"/>
                                        <p:tgtEl>
                                          <p:spTgt spid="331783"/>
                                        </p:tgtEl>
                                        <p:attrNameLst>
                                          <p:attrName>ppt_x</p:attrName>
                                        </p:attrNameLst>
                                      </p:cBhvr>
                                      <p:tavLst>
                                        <p:tav tm="0">
                                          <p:val>
                                            <p:strVal val="1+#ppt_w/2"/>
                                          </p:val>
                                        </p:tav>
                                        <p:tav tm="100000">
                                          <p:val>
                                            <p:strVal val="#ppt_x"/>
                                          </p:val>
                                        </p:tav>
                                      </p:tavLst>
                                    </p:anim>
                                    <p:anim calcmode="lin" valueType="num">
                                      <p:cBhvr additive="base">
                                        <p:cTn id="32" dur="500" fill="hold"/>
                                        <p:tgtEl>
                                          <p:spTgt spid="33178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1784"/>
                                        </p:tgtEl>
                                        <p:attrNameLst>
                                          <p:attrName>style.visibility</p:attrName>
                                        </p:attrNameLst>
                                      </p:cBhvr>
                                      <p:to>
                                        <p:strVal val="visible"/>
                                      </p:to>
                                    </p:set>
                                    <p:anim calcmode="lin" valueType="num">
                                      <p:cBhvr additive="base">
                                        <p:cTn id="37" dur="500" fill="hold"/>
                                        <p:tgtEl>
                                          <p:spTgt spid="331784"/>
                                        </p:tgtEl>
                                        <p:attrNameLst>
                                          <p:attrName>ppt_x</p:attrName>
                                        </p:attrNameLst>
                                      </p:cBhvr>
                                      <p:tavLst>
                                        <p:tav tm="0">
                                          <p:val>
                                            <p:strVal val="#ppt_x"/>
                                          </p:val>
                                        </p:tav>
                                        <p:tav tm="100000">
                                          <p:val>
                                            <p:strVal val="#ppt_x"/>
                                          </p:val>
                                        </p:tav>
                                      </p:tavLst>
                                    </p:anim>
                                    <p:anim calcmode="lin" valueType="num">
                                      <p:cBhvr additive="base">
                                        <p:cTn id="38" dur="500" fill="hold"/>
                                        <p:tgtEl>
                                          <p:spTgt spid="3317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autoUpdateAnimBg="0"/>
      <p:bldP spid="331780" grpId="0" autoUpdateAnimBg="0"/>
      <p:bldP spid="331781" grpId="0" autoUpdateAnimBg="0"/>
      <p:bldP spid="331782" grpId="0" autoUpdateAnimBg="0"/>
      <p:bldP spid="331783" grpId="0" autoUpdateAnimBg="0"/>
      <p:bldP spid="33178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AE6AF9B-00C1-42F6-A117-A14000DB89C8}" type="slidenum">
              <a:rPr lang="en-US" altLang="en-US" sz="1400" smtClean="0"/>
              <a:pPr>
                <a:spcBef>
                  <a:spcPct val="0"/>
                </a:spcBef>
                <a:buFontTx/>
                <a:buNone/>
              </a:pPr>
              <a:t>44</a:t>
            </a:fld>
            <a:endParaRPr lang="en-US" altLang="en-US" sz="1400" smtClean="0"/>
          </a:p>
        </p:txBody>
      </p:sp>
      <p:pic>
        <p:nvPicPr>
          <p:cNvPr id="88067" name="Picture 2" descr="du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263" y="609600"/>
            <a:ext cx="5551487"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3"/>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Structure of a Chemical Synapse:</a:t>
            </a:r>
            <a:endParaRPr lang="en-US" altLang="en-US" sz="3600" b="1" smtClean="0">
              <a:solidFill>
                <a:schemeClr val="bg1"/>
              </a:solidFill>
              <a:latin typeface="Arial" panose="020B0604020202020204" pitchFamily="34" charset="0"/>
            </a:endParaRPr>
          </a:p>
        </p:txBody>
      </p:sp>
      <p:graphicFrame>
        <p:nvGraphicFramePr>
          <p:cNvPr id="88069" name="Object 4"/>
          <p:cNvGraphicFramePr>
            <a:graphicFrameLocks noChangeAspect="1"/>
          </p:cNvGraphicFramePr>
          <p:nvPr/>
        </p:nvGraphicFramePr>
        <p:xfrm>
          <a:off x="4530725" y="3348038"/>
          <a:ext cx="84138" cy="160337"/>
        </p:xfrm>
        <a:graphic>
          <a:graphicData uri="http://schemas.openxmlformats.org/presentationml/2006/ole">
            <mc:AlternateContent xmlns:mc="http://schemas.openxmlformats.org/markup-compatibility/2006">
              <mc:Choice xmlns:v="urn:schemas-microsoft-com:vml" Requires="v">
                <p:oleObj spid="_x0000_s88095" name="Formel" r:id="rId5" imgW="114151" imgH="215619" progId="Equation.3">
                  <p:embed/>
                </p:oleObj>
              </mc:Choice>
              <mc:Fallback>
                <p:oleObj name="Formel" r:id="rId5" imgW="114151" imgH="2156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725" y="3348038"/>
                        <a:ext cx="84138" cy="160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8070" name="Picture 5" descr="lappe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057400"/>
            <a:ext cx="2843213"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Text Box 6"/>
          <p:cNvSpPr txBox="1">
            <a:spLocks noChangeArrowheads="1"/>
          </p:cNvSpPr>
          <p:nvPr/>
        </p:nvSpPr>
        <p:spPr bwMode="auto">
          <a:xfrm>
            <a:off x="381000" y="1301750"/>
            <a:ext cx="28194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Motor Endplate </a:t>
            </a:r>
          </a:p>
          <a:p>
            <a:pPr>
              <a:lnSpc>
                <a:spcPct val="120000"/>
              </a:lnSpc>
              <a:spcBef>
                <a:spcPct val="0"/>
              </a:spcBef>
              <a:buFontTx/>
              <a:buNone/>
            </a:pPr>
            <a:r>
              <a:rPr lang="de-DE" altLang="en-US" sz="1600" b="1">
                <a:solidFill>
                  <a:schemeClr val="bg1"/>
                </a:solidFill>
                <a:latin typeface="Arial" panose="020B0604020202020204" pitchFamily="34" charset="0"/>
              </a:rPr>
              <a:t>(Frog muscle)</a:t>
            </a:r>
            <a:endParaRPr lang="en-US" altLang="en-US" sz="1600"/>
          </a:p>
        </p:txBody>
      </p:sp>
      <p:sp>
        <p:nvSpPr>
          <p:cNvPr id="88072" name="Rectangle 7"/>
          <p:cNvSpPr>
            <a:spLocks noChangeArrowheads="1"/>
          </p:cNvSpPr>
          <p:nvPr/>
        </p:nvSpPr>
        <p:spPr bwMode="auto">
          <a:xfrm>
            <a:off x="5410200" y="609600"/>
            <a:ext cx="4572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73" name="Rectangle 8"/>
          <p:cNvSpPr>
            <a:spLocks noChangeArrowheads="1"/>
          </p:cNvSpPr>
          <p:nvPr/>
        </p:nvSpPr>
        <p:spPr bwMode="auto">
          <a:xfrm>
            <a:off x="3962400" y="1371600"/>
            <a:ext cx="6096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74" name="Rectangle 9"/>
          <p:cNvSpPr>
            <a:spLocks noChangeArrowheads="1"/>
          </p:cNvSpPr>
          <p:nvPr/>
        </p:nvSpPr>
        <p:spPr bwMode="auto">
          <a:xfrm>
            <a:off x="7391400" y="1371600"/>
            <a:ext cx="12192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75" name="Text Box 10"/>
          <p:cNvSpPr txBox="1">
            <a:spLocks noChangeArrowheads="1"/>
          </p:cNvSpPr>
          <p:nvPr/>
        </p:nvSpPr>
        <p:spPr bwMode="auto">
          <a:xfrm>
            <a:off x="5334000" y="506413"/>
            <a:ext cx="579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Axon</a:t>
            </a:r>
          </a:p>
        </p:txBody>
      </p:sp>
      <p:sp>
        <p:nvSpPr>
          <p:cNvPr id="88076" name="Text Box 11"/>
          <p:cNvSpPr txBox="1">
            <a:spLocks noChangeArrowheads="1"/>
          </p:cNvSpPr>
          <p:nvPr/>
        </p:nvSpPr>
        <p:spPr bwMode="auto">
          <a:xfrm>
            <a:off x="7391400" y="13208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Synaptic cleft</a:t>
            </a:r>
          </a:p>
        </p:txBody>
      </p:sp>
      <p:sp>
        <p:nvSpPr>
          <p:cNvPr id="88077" name="Rectangle 12"/>
          <p:cNvSpPr>
            <a:spLocks noChangeArrowheads="1"/>
          </p:cNvSpPr>
          <p:nvPr/>
        </p:nvSpPr>
        <p:spPr bwMode="auto">
          <a:xfrm>
            <a:off x="6781800" y="1981200"/>
            <a:ext cx="4572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78" name="Text Box 13"/>
          <p:cNvSpPr txBox="1">
            <a:spLocks noChangeArrowheads="1"/>
          </p:cNvSpPr>
          <p:nvPr/>
        </p:nvSpPr>
        <p:spPr bwMode="auto">
          <a:xfrm>
            <a:off x="6656388" y="1844675"/>
            <a:ext cx="6588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Active</a:t>
            </a:r>
          </a:p>
          <a:p>
            <a:pPr>
              <a:spcBef>
                <a:spcPct val="0"/>
              </a:spcBef>
              <a:buFontTx/>
              <a:buNone/>
            </a:pPr>
            <a:r>
              <a:rPr lang="de-DE" altLang="en-US" sz="1400"/>
              <a:t>zone</a:t>
            </a:r>
          </a:p>
        </p:txBody>
      </p:sp>
      <p:sp>
        <p:nvSpPr>
          <p:cNvPr id="88079" name="Rectangle 14"/>
          <p:cNvSpPr>
            <a:spLocks noChangeArrowheads="1"/>
          </p:cNvSpPr>
          <p:nvPr/>
        </p:nvSpPr>
        <p:spPr bwMode="auto">
          <a:xfrm>
            <a:off x="8001000" y="1905000"/>
            <a:ext cx="457200" cy="15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0" name="Text Box 15"/>
          <p:cNvSpPr txBox="1">
            <a:spLocks noChangeArrowheads="1"/>
          </p:cNvSpPr>
          <p:nvPr/>
        </p:nvSpPr>
        <p:spPr bwMode="auto">
          <a:xfrm>
            <a:off x="7924800" y="1828800"/>
            <a:ext cx="749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vesicles</a:t>
            </a:r>
          </a:p>
        </p:txBody>
      </p:sp>
      <p:sp>
        <p:nvSpPr>
          <p:cNvPr id="88081" name="Rectangle 16"/>
          <p:cNvSpPr>
            <a:spLocks noChangeArrowheads="1"/>
          </p:cNvSpPr>
          <p:nvPr/>
        </p:nvSpPr>
        <p:spPr bwMode="auto">
          <a:xfrm>
            <a:off x="3733800" y="2286000"/>
            <a:ext cx="76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2" name="Text Box 17"/>
          <p:cNvSpPr txBox="1">
            <a:spLocks noChangeArrowheads="1"/>
          </p:cNvSpPr>
          <p:nvPr/>
        </p:nvSpPr>
        <p:spPr bwMode="auto">
          <a:xfrm>
            <a:off x="3352800" y="2286000"/>
            <a:ext cx="1089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Muscle fiber</a:t>
            </a:r>
          </a:p>
        </p:txBody>
      </p:sp>
      <p:sp>
        <p:nvSpPr>
          <p:cNvPr id="88083" name="Rectangle 18"/>
          <p:cNvSpPr>
            <a:spLocks noChangeArrowheads="1"/>
          </p:cNvSpPr>
          <p:nvPr/>
        </p:nvSpPr>
        <p:spPr bwMode="auto">
          <a:xfrm>
            <a:off x="7696200" y="4419600"/>
            <a:ext cx="9906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4" name="Rectangle 19"/>
          <p:cNvSpPr>
            <a:spLocks noChangeArrowheads="1"/>
          </p:cNvSpPr>
          <p:nvPr/>
        </p:nvSpPr>
        <p:spPr bwMode="auto">
          <a:xfrm>
            <a:off x="7010400" y="4953000"/>
            <a:ext cx="1219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5" name="Rectangle 20"/>
          <p:cNvSpPr>
            <a:spLocks noChangeArrowheads="1"/>
          </p:cNvSpPr>
          <p:nvPr/>
        </p:nvSpPr>
        <p:spPr bwMode="auto">
          <a:xfrm>
            <a:off x="6477000" y="5638800"/>
            <a:ext cx="9906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6" name="Rectangle 21"/>
          <p:cNvSpPr>
            <a:spLocks noChangeArrowheads="1"/>
          </p:cNvSpPr>
          <p:nvPr/>
        </p:nvSpPr>
        <p:spPr bwMode="auto">
          <a:xfrm>
            <a:off x="5867400" y="5410200"/>
            <a:ext cx="457200" cy="15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7" name="Rectangle 22"/>
          <p:cNvSpPr>
            <a:spLocks noChangeArrowheads="1"/>
          </p:cNvSpPr>
          <p:nvPr/>
        </p:nvSpPr>
        <p:spPr bwMode="auto">
          <a:xfrm>
            <a:off x="5257800" y="6400800"/>
            <a:ext cx="5334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88" name="Text Box 23"/>
          <p:cNvSpPr txBox="1">
            <a:spLocks noChangeArrowheads="1"/>
          </p:cNvSpPr>
          <p:nvPr/>
        </p:nvSpPr>
        <p:spPr bwMode="auto">
          <a:xfrm>
            <a:off x="7772400" y="4343400"/>
            <a:ext cx="10144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Presynaptic</a:t>
            </a:r>
          </a:p>
          <a:p>
            <a:pPr>
              <a:spcBef>
                <a:spcPct val="0"/>
              </a:spcBef>
              <a:buFontTx/>
              <a:buNone/>
            </a:pPr>
            <a:r>
              <a:rPr lang="de-DE" altLang="en-US" sz="1400"/>
              <a:t>membrane</a:t>
            </a:r>
          </a:p>
        </p:txBody>
      </p:sp>
      <p:sp>
        <p:nvSpPr>
          <p:cNvPr id="88089" name="Text Box 24"/>
          <p:cNvSpPr txBox="1">
            <a:spLocks noChangeArrowheads="1"/>
          </p:cNvSpPr>
          <p:nvPr/>
        </p:nvSpPr>
        <p:spPr bwMode="auto">
          <a:xfrm>
            <a:off x="7086600" y="4953000"/>
            <a:ext cx="10842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Postsynaptic</a:t>
            </a:r>
          </a:p>
          <a:p>
            <a:pPr>
              <a:spcBef>
                <a:spcPct val="0"/>
              </a:spcBef>
              <a:buFontTx/>
              <a:buNone/>
            </a:pPr>
            <a:r>
              <a:rPr lang="de-DE" altLang="en-US" sz="1400"/>
              <a:t>membrane</a:t>
            </a:r>
          </a:p>
        </p:txBody>
      </p:sp>
      <p:sp>
        <p:nvSpPr>
          <p:cNvPr id="88090" name="Rectangle 25"/>
          <p:cNvSpPr>
            <a:spLocks noChangeArrowheads="1"/>
          </p:cNvSpPr>
          <p:nvPr/>
        </p:nvSpPr>
        <p:spPr bwMode="auto">
          <a:xfrm rot="-2696683">
            <a:off x="5562600" y="5562600"/>
            <a:ext cx="14478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91" name="Rectangle 26"/>
          <p:cNvSpPr>
            <a:spLocks noChangeArrowheads="1"/>
          </p:cNvSpPr>
          <p:nvPr/>
        </p:nvSpPr>
        <p:spPr bwMode="auto">
          <a:xfrm>
            <a:off x="3200400" y="6400800"/>
            <a:ext cx="13716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88092" name="Text Box 27"/>
          <p:cNvSpPr txBox="1">
            <a:spLocks noChangeArrowheads="1"/>
          </p:cNvSpPr>
          <p:nvPr/>
        </p:nvSpPr>
        <p:spPr bwMode="auto">
          <a:xfrm>
            <a:off x="3124200" y="63246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Synaptic cleft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56CB0EE-99CB-46C8-9D1A-CB0AD3A284A1}" type="slidenum">
              <a:rPr lang="en-US" altLang="en-US" sz="1400" smtClean="0"/>
              <a:pPr>
                <a:spcBef>
                  <a:spcPct val="0"/>
                </a:spcBef>
                <a:buFontTx/>
                <a:buNone/>
              </a:pPr>
              <a:t>45</a:t>
            </a:fld>
            <a:endParaRPr lang="en-US" altLang="en-US" sz="1400" smtClean="0"/>
          </a:p>
        </p:txBody>
      </p:sp>
      <p:sp>
        <p:nvSpPr>
          <p:cNvPr id="90115"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What happens at a chemical synapse during signal transmission:</a:t>
            </a:r>
            <a:endParaRPr lang="en-US" altLang="en-US" sz="3600" b="1" smtClean="0">
              <a:solidFill>
                <a:schemeClr val="bg1"/>
              </a:solidFill>
              <a:latin typeface="Arial" panose="020B0604020202020204" pitchFamily="34" charset="0"/>
            </a:endParaRPr>
          </a:p>
        </p:txBody>
      </p:sp>
      <p:sp>
        <p:nvSpPr>
          <p:cNvPr id="335875" name="Text Box 3"/>
          <p:cNvSpPr txBox="1">
            <a:spLocks noChangeArrowheads="1"/>
          </p:cNvSpPr>
          <p:nvPr/>
        </p:nvSpPr>
        <p:spPr bwMode="auto">
          <a:xfrm>
            <a:off x="3962400" y="914400"/>
            <a:ext cx="5181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rgbClr val="CC0000"/>
                </a:solidFill>
                <a:latin typeface="Arial" panose="020B0604020202020204" pitchFamily="34" charset="0"/>
              </a:rPr>
              <a:t>The pre-synaptic action potential depolarises the  axon terminals and Ca</a:t>
            </a:r>
            <a:r>
              <a:rPr lang="de-DE" altLang="en-US" sz="1600" b="1" baseline="30000">
                <a:solidFill>
                  <a:srgbClr val="CC0000"/>
                </a:solidFill>
                <a:latin typeface="Arial" panose="020B0604020202020204" pitchFamily="34" charset="0"/>
              </a:rPr>
              <a:t>2+</a:t>
            </a:r>
            <a:r>
              <a:rPr lang="de-DE" altLang="en-US" sz="1600" b="1">
                <a:solidFill>
                  <a:srgbClr val="CC0000"/>
                </a:solidFill>
                <a:latin typeface="Arial" panose="020B0604020202020204" pitchFamily="34" charset="0"/>
              </a:rPr>
              <a:t>-channels open.</a:t>
            </a:r>
          </a:p>
        </p:txBody>
      </p:sp>
      <p:grpSp>
        <p:nvGrpSpPr>
          <p:cNvPr id="90117" name="Group 4"/>
          <p:cNvGrpSpPr>
            <a:grpSpLocks/>
          </p:cNvGrpSpPr>
          <p:nvPr/>
        </p:nvGrpSpPr>
        <p:grpSpPr bwMode="auto">
          <a:xfrm>
            <a:off x="381000" y="838200"/>
            <a:ext cx="4233863" cy="5867400"/>
            <a:chOff x="240" y="528"/>
            <a:chExt cx="2667" cy="3696"/>
          </a:xfrm>
        </p:grpSpPr>
        <p:graphicFrame>
          <p:nvGraphicFramePr>
            <p:cNvPr id="90121" name="Object 5"/>
            <p:cNvGraphicFramePr>
              <a:graphicFrameLocks noChangeAspect="1"/>
            </p:cNvGraphicFramePr>
            <p:nvPr/>
          </p:nvGraphicFramePr>
          <p:xfrm>
            <a:off x="2854" y="2109"/>
            <a:ext cx="53" cy="101"/>
          </p:xfrm>
          <a:graphic>
            <a:graphicData uri="http://schemas.openxmlformats.org/presentationml/2006/ole">
              <mc:AlternateContent xmlns:mc="http://schemas.openxmlformats.org/markup-compatibility/2006">
                <mc:Choice xmlns:v="urn:schemas-microsoft-com:vml" Requires="v">
                  <p:oleObj spid="_x0000_s90131" name="Formel" r:id="rId4" imgW="114151" imgH="215619" progId="Equation.3">
                    <p:embed/>
                  </p:oleObj>
                </mc:Choice>
                <mc:Fallback>
                  <p:oleObj name="Formel" r:id="rId4" imgW="114151" imgH="21561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 y="2109"/>
                          <a:ext cx="53" cy="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0122" name="Picture 6" descr="du5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 y="528"/>
              <a:ext cx="2168" cy="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3" name="Rectangle 7"/>
            <p:cNvSpPr>
              <a:spLocks noChangeArrowheads="1"/>
            </p:cNvSpPr>
            <p:nvPr/>
          </p:nvSpPr>
          <p:spPr bwMode="auto">
            <a:xfrm>
              <a:off x="912" y="864"/>
              <a:ext cx="62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90124" name="Text Box 8"/>
            <p:cNvSpPr txBox="1">
              <a:spLocks noChangeArrowheads="1"/>
            </p:cNvSpPr>
            <p:nvPr/>
          </p:nvSpPr>
          <p:spPr bwMode="auto">
            <a:xfrm>
              <a:off x="912" y="735"/>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t>Pre-synaptic</a:t>
              </a:r>
            </a:p>
            <a:p>
              <a:pPr>
                <a:spcBef>
                  <a:spcPct val="0"/>
                </a:spcBef>
                <a:buFontTx/>
                <a:buNone/>
              </a:pPr>
              <a:r>
                <a:rPr lang="de-DE" altLang="en-US" sz="1600"/>
                <a:t>action potential</a:t>
              </a:r>
            </a:p>
          </p:txBody>
        </p:sp>
        <p:sp>
          <p:nvSpPr>
            <p:cNvPr id="90125" name="Rectangle 9"/>
            <p:cNvSpPr>
              <a:spLocks noChangeArrowheads="1"/>
            </p:cNvSpPr>
            <p:nvPr/>
          </p:nvSpPr>
          <p:spPr bwMode="auto">
            <a:xfrm>
              <a:off x="1056" y="2064"/>
              <a:ext cx="768"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90126" name="Text Box 10"/>
            <p:cNvSpPr txBox="1">
              <a:spLocks noChangeArrowheads="1"/>
            </p:cNvSpPr>
            <p:nvPr/>
          </p:nvSpPr>
          <p:spPr bwMode="auto">
            <a:xfrm>
              <a:off x="1152" y="2016"/>
              <a:ext cx="1126"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t>Concentration of</a:t>
              </a:r>
            </a:p>
            <a:p>
              <a:pPr>
                <a:spcBef>
                  <a:spcPct val="0"/>
                </a:spcBef>
                <a:buFontTx/>
                <a:buNone/>
              </a:pPr>
              <a:r>
                <a:rPr lang="de-DE" altLang="en-US" sz="1600"/>
                <a:t>transmitter</a:t>
              </a:r>
            </a:p>
            <a:p>
              <a:pPr>
                <a:spcBef>
                  <a:spcPct val="0"/>
                </a:spcBef>
                <a:buFontTx/>
                <a:buNone/>
              </a:pPr>
              <a:r>
                <a:rPr lang="de-DE" altLang="en-US" sz="1600"/>
                <a:t>in the synaptic cleft</a:t>
              </a:r>
            </a:p>
          </p:txBody>
        </p:sp>
        <p:sp>
          <p:nvSpPr>
            <p:cNvPr id="90127" name="Rectangle 11"/>
            <p:cNvSpPr>
              <a:spLocks noChangeArrowheads="1"/>
            </p:cNvSpPr>
            <p:nvPr/>
          </p:nvSpPr>
          <p:spPr bwMode="auto">
            <a:xfrm>
              <a:off x="1104" y="2784"/>
              <a:ext cx="57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solidFill>
                  <a:schemeClr val="bg1"/>
                </a:solidFill>
                <a:latin typeface="Arial" panose="020B0604020202020204" pitchFamily="34" charset="0"/>
              </a:endParaRPr>
            </a:p>
          </p:txBody>
        </p:sp>
        <p:sp>
          <p:nvSpPr>
            <p:cNvPr id="90128" name="Text Box 12"/>
            <p:cNvSpPr txBox="1">
              <a:spLocks noChangeArrowheads="1"/>
            </p:cNvSpPr>
            <p:nvPr/>
          </p:nvSpPr>
          <p:spPr bwMode="auto">
            <a:xfrm>
              <a:off x="1104" y="2688"/>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t>Post-synaptic</a:t>
              </a:r>
            </a:p>
            <a:p>
              <a:pPr>
                <a:spcBef>
                  <a:spcPct val="0"/>
                </a:spcBef>
                <a:buFontTx/>
                <a:buNone/>
              </a:pPr>
              <a:r>
                <a:rPr lang="de-DE" altLang="en-US" sz="1600"/>
                <a:t>action potential</a:t>
              </a:r>
            </a:p>
          </p:txBody>
        </p:sp>
      </p:grpSp>
      <p:sp>
        <p:nvSpPr>
          <p:cNvPr id="335885" name="Text Box 13"/>
          <p:cNvSpPr txBox="1">
            <a:spLocks noChangeArrowheads="1"/>
          </p:cNvSpPr>
          <p:nvPr/>
        </p:nvSpPr>
        <p:spPr bwMode="auto">
          <a:xfrm>
            <a:off x="3962400" y="914400"/>
            <a:ext cx="5181600" cy="214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pre-synaptic action potential depolarises the  axon terminals and Ca</a:t>
            </a:r>
            <a:r>
              <a:rPr lang="de-DE" altLang="en-US" sz="1600" b="1" baseline="30000">
                <a:solidFill>
                  <a:schemeClr val="bg1"/>
                </a:solidFill>
                <a:latin typeface="Arial" panose="020B0604020202020204" pitchFamily="34" charset="0"/>
              </a:rPr>
              <a:t>2+</a:t>
            </a:r>
            <a:r>
              <a:rPr lang="de-DE" altLang="en-US" sz="1600" b="1">
                <a:solidFill>
                  <a:schemeClr val="bg1"/>
                </a:solidFill>
                <a:latin typeface="Arial" panose="020B0604020202020204" pitchFamily="34" charset="0"/>
              </a:rPr>
              <a:t>-channels open.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Ca</a:t>
            </a:r>
            <a:r>
              <a:rPr lang="de-DE" altLang="en-US" sz="1600" b="1" baseline="30000">
                <a:solidFill>
                  <a:srgbClr val="CC0000"/>
                </a:solidFill>
                <a:latin typeface="Arial" panose="020B0604020202020204" pitchFamily="34" charset="0"/>
              </a:rPr>
              <a:t>2+</a:t>
            </a:r>
            <a:r>
              <a:rPr lang="de-DE" altLang="en-US" sz="1600" b="1">
                <a:solidFill>
                  <a:srgbClr val="CC0000"/>
                </a:solidFill>
                <a:latin typeface="Arial" panose="020B0604020202020204" pitchFamily="34" charset="0"/>
              </a:rPr>
              <a:t> enters the pre-synaptic cell by which the transmitter vesicles are forced to open and release the transmitter.</a:t>
            </a:r>
            <a:endParaRPr lang="de-DE" altLang="en-US" sz="1600" b="1">
              <a:solidFill>
                <a:schemeClr val="bg1"/>
              </a:solidFill>
              <a:latin typeface="Arial" panose="020B0604020202020204" pitchFamily="34" charset="0"/>
            </a:endParaRPr>
          </a:p>
        </p:txBody>
      </p:sp>
      <p:sp>
        <p:nvSpPr>
          <p:cNvPr id="335886" name="Text Box 14"/>
          <p:cNvSpPr txBox="1">
            <a:spLocks noChangeArrowheads="1"/>
          </p:cNvSpPr>
          <p:nvPr/>
        </p:nvSpPr>
        <p:spPr bwMode="auto">
          <a:xfrm>
            <a:off x="3962400" y="914400"/>
            <a:ext cx="5181600" cy="332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pre-synaptic action potential depolarises the  axon terminals and Ca</a:t>
            </a:r>
            <a:r>
              <a:rPr lang="de-DE" altLang="en-US" sz="1600" b="1" baseline="30000">
                <a:solidFill>
                  <a:schemeClr val="bg1"/>
                </a:solidFill>
                <a:latin typeface="Arial" panose="020B0604020202020204" pitchFamily="34" charset="0"/>
              </a:rPr>
              <a:t>2+</a:t>
            </a:r>
            <a:r>
              <a:rPr lang="de-DE" altLang="en-US" sz="1600" b="1">
                <a:solidFill>
                  <a:schemeClr val="bg1"/>
                </a:solidFill>
                <a:latin typeface="Arial" panose="020B0604020202020204" pitchFamily="34" charset="0"/>
              </a:rPr>
              <a:t>-channels open.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Ca</a:t>
            </a:r>
            <a:r>
              <a:rPr lang="de-DE" altLang="en-US" sz="1600" b="1" baseline="30000">
                <a:solidFill>
                  <a:schemeClr val="bg1"/>
                </a:solidFill>
                <a:latin typeface="Arial" panose="020B0604020202020204" pitchFamily="34" charset="0"/>
              </a:rPr>
              <a:t>2+</a:t>
            </a:r>
            <a:r>
              <a:rPr lang="de-DE" altLang="en-US" sz="1600" b="1">
                <a:solidFill>
                  <a:schemeClr val="bg1"/>
                </a:solidFill>
                <a:latin typeface="Arial" panose="020B0604020202020204" pitchFamily="34" charset="0"/>
              </a:rPr>
              <a:t> enters the pre-synaptic cell by which the transmitter vesicles are forced to open and release the transmitter.</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Thereby the concentration of transmitter increases in the synaptic cleft and transmitter diffuses to the postsynaptic membrane.</a:t>
            </a:r>
            <a:endParaRPr lang="en-US" altLang="en-US" sz="1600" b="1">
              <a:solidFill>
                <a:schemeClr val="bg1"/>
              </a:solidFill>
              <a:latin typeface="Arial" panose="020B0604020202020204" pitchFamily="34" charset="0"/>
            </a:endParaRPr>
          </a:p>
        </p:txBody>
      </p:sp>
      <p:sp>
        <p:nvSpPr>
          <p:cNvPr id="335887" name="Text Box 15"/>
          <p:cNvSpPr txBox="1">
            <a:spLocks noChangeArrowheads="1"/>
          </p:cNvSpPr>
          <p:nvPr/>
        </p:nvSpPr>
        <p:spPr bwMode="auto">
          <a:xfrm>
            <a:off x="3962400" y="914400"/>
            <a:ext cx="5181600" cy="537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a:solidFill>
                  <a:schemeClr val="bg1"/>
                </a:solidFill>
                <a:latin typeface="Arial" panose="020B0604020202020204" pitchFamily="34" charset="0"/>
              </a:rPr>
              <a:t>The pre-synaptic action potential depolarises the  axon terminals and Ca</a:t>
            </a:r>
            <a:r>
              <a:rPr lang="de-DE" altLang="en-US" sz="1600" b="1" baseline="30000">
                <a:solidFill>
                  <a:schemeClr val="bg1"/>
                </a:solidFill>
                <a:latin typeface="Arial" panose="020B0604020202020204" pitchFamily="34" charset="0"/>
              </a:rPr>
              <a:t>2+</a:t>
            </a:r>
            <a:r>
              <a:rPr lang="de-DE" altLang="en-US" sz="1600" b="1">
                <a:solidFill>
                  <a:schemeClr val="bg1"/>
                </a:solidFill>
                <a:latin typeface="Arial" panose="020B0604020202020204" pitchFamily="34" charset="0"/>
              </a:rPr>
              <a:t>-channels open.</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Ca</a:t>
            </a:r>
            <a:r>
              <a:rPr lang="de-DE" altLang="en-US" sz="1600" b="1" baseline="30000">
                <a:solidFill>
                  <a:schemeClr val="bg1"/>
                </a:solidFill>
                <a:latin typeface="Arial" panose="020B0604020202020204" pitchFamily="34" charset="0"/>
              </a:rPr>
              <a:t>2+</a:t>
            </a:r>
            <a:r>
              <a:rPr lang="de-DE" altLang="en-US" sz="1600" b="1">
                <a:solidFill>
                  <a:schemeClr val="bg1"/>
                </a:solidFill>
                <a:latin typeface="Arial" panose="020B0604020202020204" pitchFamily="34" charset="0"/>
              </a:rPr>
              <a:t> enters the pre-synaptic cell by which the transmitter vesicles are forced to open and release the transmitter.</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chemeClr val="bg1"/>
                </a:solidFill>
                <a:latin typeface="Arial" panose="020B0604020202020204" pitchFamily="34" charset="0"/>
              </a:rPr>
              <a:t>Thereby the concentration of transmitter increases in the synaptic cleft and transmitter diffuses to the postsynaptic membrane.</a:t>
            </a:r>
            <a:endParaRPr lang="en-US" altLang="en-US" sz="1600" b="1">
              <a:solidFill>
                <a:schemeClr val="bg1"/>
              </a:solidFill>
              <a:latin typeface="Arial" panose="020B0604020202020204" pitchFamily="34" charset="0"/>
            </a:endParaRPr>
          </a:p>
          <a:p>
            <a:pPr>
              <a:lnSpc>
                <a:spcPct val="120000"/>
              </a:lnSpc>
              <a:spcBef>
                <a:spcPct val="0"/>
              </a:spcBef>
              <a:buFontTx/>
              <a:buNone/>
            </a:pPr>
            <a:endParaRPr lang="en-US" altLang="en-US" sz="1600" b="1">
              <a:solidFill>
                <a:schemeClr val="bg1"/>
              </a:solidFill>
              <a:latin typeface="Arial" panose="020B0604020202020204" pitchFamily="34" charset="0"/>
            </a:endParaRPr>
          </a:p>
          <a:p>
            <a:pPr>
              <a:lnSpc>
                <a:spcPct val="120000"/>
              </a:lnSpc>
              <a:spcBef>
                <a:spcPct val="0"/>
              </a:spcBef>
              <a:buFontTx/>
              <a:buNone/>
            </a:pPr>
            <a:endParaRPr lang="en-US" altLang="en-US" sz="1600" b="1">
              <a:solidFill>
                <a:schemeClr val="bg1"/>
              </a:solidFill>
              <a:latin typeface="Arial" panose="020B0604020202020204" pitchFamily="34" charset="0"/>
            </a:endParaRPr>
          </a:p>
          <a:p>
            <a:pPr>
              <a:lnSpc>
                <a:spcPct val="120000"/>
              </a:lnSpc>
              <a:spcBef>
                <a:spcPct val="0"/>
              </a:spcBef>
              <a:buFontTx/>
              <a:buNone/>
            </a:pPr>
            <a:r>
              <a:rPr lang="en-US" altLang="en-US" sz="1600" b="1">
                <a:solidFill>
                  <a:srgbClr val="CC0000"/>
                </a:solidFill>
                <a:latin typeface="Arial" panose="020B0604020202020204" pitchFamily="34" charset="0"/>
              </a:rPr>
              <a:t>Transmitter sensitive channels at the postsyaptic membrane open. </a:t>
            </a:r>
            <a:r>
              <a:rPr lang="de-DE" altLang="en-US" sz="1600" b="1">
                <a:solidFill>
                  <a:srgbClr val="CC0000"/>
                </a:solidFill>
                <a:latin typeface="Arial" panose="020B0604020202020204" pitchFamily="34" charset="0"/>
              </a:rPr>
              <a:t>Na</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and Ca</a:t>
            </a:r>
            <a:r>
              <a:rPr lang="de-DE" altLang="en-US" sz="1600" b="1" baseline="30000">
                <a:solidFill>
                  <a:srgbClr val="CC0000"/>
                </a:solidFill>
                <a:latin typeface="Arial" panose="020B0604020202020204" pitchFamily="34" charset="0"/>
              </a:rPr>
              <a:t>2+</a:t>
            </a:r>
            <a:r>
              <a:rPr lang="de-DE" altLang="en-US" sz="1600" b="1">
                <a:solidFill>
                  <a:srgbClr val="CC0000"/>
                </a:solidFill>
                <a:latin typeface="Arial" panose="020B0604020202020204" pitchFamily="34" charset="0"/>
              </a:rPr>
              <a:t> enter, K</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leaves the cell. An excitatory postsynaptic current (EPSC) is thereby generated which leads to an excitatory postsynaptic potential (EPSP).</a:t>
            </a:r>
            <a:endParaRPr lang="en-US" altLang="en-US" sz="1600" b="1">
              <a:solidFill>
                <a:srgbClr val="CC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35885"/>
                                        </p:tgtEl>
                                        <p:attrNameLst>
                                          <p:attrName>style.visibility</p:attrName>
                                        </p:attrNameLst>
                                      </p:cBhvr>
                                      <p:to>
                                        <p:strVal val="visible"/>
                                      </p:to>
                                    </p:set>
                                    <p:animEffect transition="in" filter="dissolve">
                                      <p:cBhvr>
                                        <p:cTn id="11" dur="500"/>
                                        <p:tgtEl>
                                          <p:spTgt spid="335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3588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5887"/>
                                        </p:tgtEl>
                                        <p:attrNameLst>
                                          <p:attrName>style.visibility</p:attrName>
                                        </p:attrNameLst>
                                      </p:cBhvr>
                                      <p:to>
                                        <p:strVal val="visible"/>
                                      </p:to>
                                    </p:set>
                                    <p:animEffect transition="in" filter="dissolve">
                                      <p:cBhvr>
                                        <p:cTn id="20" dur="500"/>
                                        <p:tgtEl>
                                          <p:spTgt spid="335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autoUpdateAnimBg="0"/>
      <p:bldP spid="335885" grpId="0" autoUpdateAnimBg="0"/>
      <p:bldP spid="335886" grpId="0" autoUpdateAnimBg="0"/>
      <p:bldP spid="33588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0BFFBF9-EC08-42B2-BB93-383443F5F486}" type="slidenum">
              <a:rPr lang="en-US" altLang="en-US" sz="1400" smtClean="0"/>
              <a:pPr>
                <a:spcBef>
                  <a:spcPct val="0"/>
                </a:spcBef>
                <a:buFontTx/>
                <a:buNone/>
              </a:pPr>
              <a:t>46</a:t>
            </a:fld>
            <a:endParaRPr lang="en-US" altLang="en-US" sz="1400" smtClean="0"/>
          </a:p>
        </p:txBody>
      </p:sp>
      <p:sp>
        <p:nvSpPr>
          <p:cNvPr id="92163" name="Rectangle 2"/>
          <p:cNvSpPr>
            <a:spLocks noGrp="1" noChangeArrowheads="1"/>
          </p:cNvSpPr>
          <p:nvPr>
            <p:ph type="title"/>
          </p:nvPr>
        </p:nvSpPr>
        <p:spPr>
          <a:xfrm>
            <a:off x="381000" y="342900"/>
            <a:ext cx="7867650" cy="400050"/>
          </a:xfrm>
        </p:spPr>
        <p:txBody>
          <a:bodyPr/>
          <a:lstStyle/>
          <a:p>
            <a:pPr algn="l"/>
            <a:r>
              <a:rPr lang="de-DE" altLang="en-US" sz="2000" i="1" smtClean="0">
                <a:solidFill>
                  <a:schemeClr val="bg1"/>
                </a:solidFill>
                <a:latin typeface="Arial" panose="020B0604020202020204" pitchFamily="34" charset="0"/>
              </a:rPr>
              <a:t>Neurotransmitters and their (main) Actions:</a:t>
            </a:r>
            <a:endParaRPr lang="en-US" altLang="en-US" sz="3600" b="1" smtClean="0">
              <a:solidFill>
                <a:schemeClr val="bg1"/>
              </a:solidFill>
              <a:latin typeface="Arial" panose="020B0604020202020204" pitchFamily="34" charset="0"/>
            </a:endParaRPr>
          </a:p>
        </p:txBody>
      </p:sp>
      <p:sp>
        <p:nvSpPr>
          <p:cNvPr id="337923" name="Text Box 3"/>
          <p:cNvSpPr txBox="1">
            <a:spLocks noChangeArrowheads="1"/>
          </p:cNvSpPr>
          <p:nvPr/>
        </p:nvSpPr>
        <p:spPr bwMode="auto">
          <a:xfrm>
            <a:off x="457200" y="914400"/>
            <a:ext cx="853440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p:txBody>
      </p:sp>
      <p:sp>
        <p:nvSpPr>
          <p:cNvPr id="337924" name="Text Box 4"/>
          <p:cNvSpPr txBox="1">
            <a:spLocks noChangeArrowheads="1"/>
          </p:cNvSpPr>
          <p:nvPr/>
        </p:nvSpPr>
        <p:spPr bwMode="auto">
          <a:xfrm>
            <a:off x="457200" y="914400"/>
            <a:ext cx="8534400"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p:txBody>
      </p:sp>
      <p:sp>
        <p:nvSpPr>
          <p:cNvPr id="337925" name="Text Box 5"/>
          <p:cNvSpPr txBox="1">
            <a:spLocks noChangeArrowheads="1"/>
          </p:cNvSpPr>
          <p:nvPr/>
        </p:nvSpPr>
        <p:spPr bwMode="auto">
          <a:xfrm>
            <a:off x="457200" y="914400"/>
            <a:ext cx="8534400" cy="156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rgbClr val="00CCFF"/>
              </a:solidFill>
              <a:latin typeface="Arial" panose="020B0604020202020204" pitchFamily="34" charset="0"/>
            </a:endParaRPr>
          </a:p>
          <a:p>
            <a:pPr>
              <a:lnSpc>
                <a:spcPct val="120000"/>
              </a:lnSpc>
              <a:spcBef>
                <a:spcPct val="0"/>
              </a:spcBef>
              <a:buFontTx/>
              <a:buNone/>
            </a:pPr>
            <a:r>
              <a:rPr lang="de-DE" altLang="en-US" sz="1600" b="1">
                <a:solidFill>
                  <a:srgbClr val="00CCFF"/>
                </a:solidFill>
                <a:latin typeface="Arial" panose="020B0604020202020204" pitchFamily="34" charset="0"/>
              </a:rPr>
              <a:t>Glutamate	AMPA / Kainate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p:txBody>
      </p:sp>
      <p:sp>
        <p:nvSpPr>
          <p:cNvPr id="337926" name="Text Box 6"/>
          <p:cNvSpPr txBox="1">
            <a:spLocks noChangeArrowheads="1"/>
          </p:cNvSpPr>
          <p:nvPr/>
        </p:nvSpPr>
        <p:spPr bwMode="auto">
          <a:xfrm>
            <a:off x="457200" y="914400"/>
            <a:ext cx="85344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rgbClr val="00CCFF"/>
              </a:solidFill>
              <a:latin typeface="Arial" panose="020B0604020202020204" pitchFamily="34" charset="0"/>
            </a:endParaRPr>
          </a:p>
          <a:p>
            <a:pPr>
              <a:lnSpc>
                <a:spcPct val="120000"/>
              </a:lnSpc>
              <a:spcBef>
                <a:spcPct val="0"/>
              </a:spcBef>
              <a:buFontTx/>
              <a:buNone/>
            </a:pPr>
            <a:r>
              <a:rPr lang="de-DE" altLang="en-US" sz="1600" b="1">
                <a:solidFill>
                  <a:srgbClr val="00CCFF"/>
                </a:solidFill>
                <a:latin typeface="Arial" panose="020B0604020202020204" pitchFamily="34" charset="0"/>
              </a:rPr>
              <a:t>Glutamate	AMPA / Kainate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GABA		GABA</a:t>
            </a:r>
            <a:r>
              <a:rPr lang="de-DE" altLang="en-US" sz="1600" b="1" baseline="-25000">
                <a:solidFill>
                  <a:srgbClr val="CC0000"/>
                </a:solidFill>
                <a:latin typeface="Arial" panose="020B0604020202020204" pitchFamily="34" charset="0"/>
              </a:rPr>
              <a:t>A</a:t>
            </a:r>
            <a:r>
              <a:rPr lang="de-DE" altLang="en-US" sz="1600" b="1">
                <a:solidFill>
                  <a:srgbClr val="CC0000"/>
                </a:solidFill>
                <a:latin typeface="Arial" panose="020B0604020202020204" pitchFamily="34" charset="0"/>
              </a:rPr>
              <a:t>-Receptor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p:txBody>
      </p:sp>
      <p:sp>
        <p:nvSpPr>
          <p:cNvPr id="337927" name="Text Box 7"/>
          <p:cNvSpPr txBox="1">
            <a:spLocks noChangeArrowheads="1"/>
          </p:cNvSpPr>
          <p:nvPr/>
        </p:nvSpPr>
        <p:spPr bwMode="auto">
          <a:xfrm>
            <a:off x="457200" y="914400"/>
            <a:ext cx="85344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rgbClr val="00CCFF"/>
              </a:solidFill>
              <a:latin typeface="Arial" panose="020B0604020202020204" pitchFamily="34" charset="0"/>
            </a:endParaRPr>
          </a:p>
          <a:p>
            <a:pPr>
              <a:lnSpc>
                <a:spcPct val="120000"/>
              </a:lnSpc>
              <a:spcBef>
                <a:spcPct val="0"/>
              </a:spcBef>
              <a:buFontTx/>
              <a:buNone/>
            </a:pPr>
            <a:r>
              <a:rPr lang="de-DE" altLang="en-US" sz="1600" b="1">
                <a:solidFill>
                  <a:srgbClr val="00CCFF"/>
                </a:solidFill>
                <a:latin typeface="Arial" panose="020B0604020202020204" pitchFamily="34" charset="0"/>
              </a:rPr>
              <a:t>Glutamate	AMPA / Kainate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GABA		GABA</a:t>
            </a:r>
            <a:r>
              <a:rPr lang="de-DE" altLang="en-US" sz="1600" b="1" baseline="-25000">
                <a:solidFill>
                  <a:srgbClr val="CC0000"/>
                </a:solidFill>
                <a:latin typeface="Arial" panose="020B0604020202020204" pitchFamily="34" charset="0"/>
              </a:rPr>
              <a:t>A</a:t>
            </a:r>
            <a:r>
              <a:rPr lang="de-DE" altLang="en-US" sz="1600" b="1">
                <a:solidFill>
                  <a:srgbClr val="CC0000"/>
                </a:solidFill>
                <a:latin typeface="Arial" panose="020B0604020202020204" pitchFamily="34" charset="0"/>
              </a:rPr>
              <a:t>-Receptor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a:p>
            <a:pPr>
              <a:lnSpc>
                <a:spcPct val="120000"/>
              </a:lnSpc>
              <a:spcBef>
                <a:spcPct val="0"/>
              </a:spcBef>
              <a:buFontTx/>
              <a:buNone/>
            </a:pPr>
            <a:endParaRPr lang="de-DE" altLang="en-US" sz="1600" b="1">
              <a:solidFill>
                <a:srgbClr val="FFCC66"/>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Glycine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p:txBody>
      </p:sp>
      <p:sp>
        <p:nvSpPr>
          <p:cNvPr id="337928" name="Text Box 8"/>
          <p:cNvSpPr txBox="1">
            <a:spLocks noChangeArrowheads="1"/>
          </p:cNvSpPr>
          <p:nvPr/>
        </p:nvSpPr>
        <p:spPr bwMode="auto">
          <a:xfrm>
            <a:off x="457200" y="914400"/>
            <a:ext cx="8534400" cy="391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rgbClr val="00CCFF"/>
              </a:solidFill>
              <a:latin typeface="Arial" panose="020B0604020202020204" pitchFamily="34" charset="0"/>
            </a:endParaRPr>
          </a:p>
          <a:p>
            <a:pPr>
              <a:lnSpc>
                <a:spcPct val="120000"/>
              </a:lnSpc>
              <a:spcBef>
                <a:spcPct val="0"/>
              </a:spcBef>
              <a:buFontTx/>
              <a:buNone/>
            </a:pPr>
            <a:r>
              <a:rPr lang="de-DE" altLang="en-US" sz="1600" b="1">
                <a:solidFill>
                  <a:srgbClr val="00CCFF"/>
                </a:solidFill>
                <a:latin typeface="Arial" panose="020B0604020202020204" pitchFamily="34" charset="0"/>
              </a:rPr>
              <a:t>Glutamate	AMPA / Kainate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GABA		GABA</a:t>
            </a:r>
            <a:r>
              <a:rPr lang="de-DE" altLang="en-US" sz="1600" b="1" baseline="-25000">
                <a:solidFill>
                  <a:srgbClr val="CC0000"/>
                </a:solidFill>
                <a:latin typeface="Arial" panose="020B0604020202020204" pitchFamily="34" charset="0"/>
              </a:rPr>
              <a:t>A</a:t>
            </a:r>
            <a:r>
              <a:rPr lang="de-DE" altLang="en-US" sz="1600" b="1">
                <a:solidFill>
                  <a:srgbClr val="CC0000"/>
                </a:solidFill>
                <a:latin typeface="Arial" panose="020B0604020202020204" pitchFamily="34" charset="0"/>
              </a:rPr>
              <a:t>-Receptor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a:p>
            <a:pPr>
              <a:lnSpc>
                <a:spcPct val="120000"/>
              </a:lnSpc>
              <a:spcBef>
                <a:spcPct val="0"/>
              </a:spcBef>
              <a:buFontTx/>
              <a:buNone/>
            </a:pPr>
            <a:endParaRPr lang="de-DE" altLang="en-US" sz="1600" b="1">
              <a:solidFill>
                <a:srgbClr val="FFCC66"/>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Glycine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00CC66"/>
                </a:solidFill>
                <a:latin typeface="Arial" panose="020B0604020202020204" pitchFamily="34" charset="0"/>
              </a:rPr>
              <a:t>Acetylecholin	muscarin. Rec.	 -		metabotropic, Ca</a:t>
            </a:r>
            <a:r>
              <a:rPr lang="de-DE" altLang="en-US" sz="1600" b="1" baseline="30000">
                <a:solidFill>
                  <a:srgbClr val="00CC66"/>
                </a:solidFill>
                <a:latin typeface="Arial" panose="020B0604020202020204" pitchFamily="34" charset="0"/>
              </a:rPr>
              <a:t>2+</a:t>
            </a:r>
            <a:r>
              <a:rPr lang="de-DE" altLang="en-US" sz="1600" b="1">
                <a:solidFill>
                  <a:srgbClr val="00CC66"/>
                </a:solidFill>
                <a:latin typeface="Arial" panose="020B0604020202020204" pitchFamily="34" charset="0"/>
              </a:rPr>
              <a:t> Release</a:t>
            </a:r>
          </a:p>
        </p:txBody>
      </p:sp>
      <p:sp>
        <p:nvSpPr>
          <p:cNvPr id="337929" name="Text Box 9"/>
          <p:cNvSpPr txBox="1">
            <a:spLocks noChangeArrowheads="1"/>
          </p:cNvSpPr>
          <p:nvPr/>
        </p:nvSpPr>
        <p:spPr bwMode="auto">
          <a:xfrm>
            <a:off x="457200" y="914400"/>
            <a:ext cx="8534400"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lang="de-DE" altLang="en-US" sz="1600" b="1" u="sng">
                <a:solidFill>
                  <a:schemeClr val="bg1"/>
                </a:solidFill>
                <a:latin typeface="Arial" panose="020B0604020202020204" pitchFamily="34" charset="0"/>
              </a:rPr>
              <a:t>Transmitter	Channel-typ	Ion-current	Action</a:t>
            </a:r>
          </a:p>
          <a:p>
            <a:pPr>
              <a:lnSpc>
                <a:spcPct val="120000"/>
              </a:lnSpc>
              <a:spcBef>
                <a:spcPct val="0"/>
              </a:spcBef>
              <a:buFontTx/>
              <a:buNone/>
            </a:pPr>
            <a:r>
              <a:rPr lang="de-DE" altLang="en-US" sz="1600" b="1">
                <a:solidFill>
                  <a:schemeClr val="bg1"/>
                </a:solidFill>
                <a:latin typeface="Arial" panose="020B0604020202020204" pitchFamily="34" charset="0"/>
              </a:rPr>
              <a:t>						</a:t>
            </a:r>
          </a:p>
          <a:p>
            <a:pPr>
              <a:lnSpc>
                <a:spcPct val="120000"/>
              </a:lnSpc>
              <a:spcBef>
                <a:spcPct val="0"/>
              </a:spcBef>
              <a:buFontTx/>
              <a:buNone/>
            </a:pPr>
            <a:r>
              <a:rPr lang="de-DE" altLang="en-US" sz="1600" b="1">
                <a:solidFill>
                  <a:srgbClr val="00CCFF"/>
                </a:solidFill>
                <a:latin typeface="Arial" panose="020B0604020202020204" pitchFamily="34" charset="0"/>
              </a:rPr>
              <a:t>Acetylecholin	nicotin. Receptor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rgbClr val="00CCFF"/>
              </a:solidFill>
              <a:latin typeface="Arial" panose="020B0604020202020204" pitchFamily="34" charset="0"/>
            </a:endParaRPr>
          </a:p>
          <a:p>
            <a:pPr>
              <a:lnSpc>
                <a:spcPct val="120000"/>
              </a:lnSpc>
              <a:spcBef>
                <a:spcPct val="0"/>
              </a:spcBef>
              <a:buFontTx/>
              <a:buNone/>
            </a:pPr>
            <a:r>
              <a:rPr lang="de-DE" altLang="en-US" sz="1600" b="1">
                <a:solidFill>
                  <a:srgbClr val="00CCFF"/>
                </a:solidFill>
                <a:latin typeface="Arial" panose="020B0604020202020204" pitchFamily="34" charset="0"/>
              </a:rPr>
              <a:t>Glutamate	AMPA / Kainate	 Na</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and  K</a:t>
            </a:r>
            <a:r>
              <a:rPr lang="de-DE" altLang="en-US" sz="1600" b="1" baseline="30000">
                <a:solidFill>
                  <a:srgbClr val="00CCFF"/>
                </a:solidFill>
                <a:latin typeface="Arial" panose="020B0604020202020204" pitchFamily="34" charset="0"/>
              </a:rPr>
              <a:t>+</a:t>
            </a:r>
            <a:r>
              <a:rPr lang="de-DE" altLang="en-US" sz="1600" b="1">
                <a:solidFill>
                  <a:srgbClr val="00CCFF"/>
                </a:solidFill>
                <a:latin typeface="Arial" panose="020B0604020202020204" pitchFamily="34" charset="0"/>
              </a:rPr>
              <a:t>	excitatory</a:t>
            </a: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GABA		GABA</a:t>
            </a:r>
            <a:r>
              <a:rPr lang="de-DE" altLang="en-US" sz="1600" b="1" baseline="-25000">
                <a:solidFill>
                  <a:srgbClr val="CC0000"/>
                </a:solidFill>
                <a:latin typeface="Arial" panose="020B0604020202020204" pitchFamily="34" charset="0"/>
              </a:rPr>
              <a:t>A</a:t>
            </a:r>
            <a:r>
              <a:rPr lang="de-DE" altLang="en-US" sz="1600" b="1">
                <a:solidFill>
                  <a:srgbClr val="CC0000"/>
                </a:solidFill>
                <a:latin typeface="Arial" panose="020B0604020202020204" pitchFamily="34" charset="0"/>
              </a:rPr>
              <a:t>-Receptor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a:p>
            <a:pPr>
              <a:lnSpc>
                <a:spcPct val="120000"/>
              </a:lnSpc>
              <a:spcBef>
                <a:spcPct val="0"/>
              </a:spcBef>
              <a:buFontTx/>
              <a:buNone/>
            </a:pPr>
            <a:endParaRPr lang="de-DE" altLang="en-US" sz="1600" b="1">
              <a:solidFill>
                <a:srgbClr val="FFCC66"/>
              </a:solidFill>
              <a:latin typeface="Arial" panose="020B0604020202020204" pitchFamily="34" charset="0"/>
            </a:endParaRPr>
          </a:p>
          <a:p>
            <a:pPr>
              <a:lnSpc>
                <a:spcPct val="120000"/>
              </a:lnSpc>
              <a:spcBef>
                <a:spcPct val="0"/>
              </a:spcBef>
              <a:buFontTx/>
              <a:buNone/>
            </a:pPr>
            <a:r>
              <a:rPr lang="de-DE" altLang="en-US" sz="1600" b="1">
                <a:solidFill>
                  <a:srgbClr val="CC0000"/>
                </a:solidFill>
                <a:latin typeface="Arial" panose="020B0604020202020204" pitchFamily="34" charset="0"/>
              </a:rPr>
              <a:t>Glycine				Cl</a:t>
            </a:r>
            <a:r>
              <a:rPr lang="de-DE" altLang="en-US" sz="1600" b="1" baseline="30000">
                <a:solidFill>
                  <a:srgbClr val="CC0000"/>
                </a:solidFill>
                <a:latin typeface="Arial" panose="020B0604020202020204" pitchFamily="34" charset="0"/>
              </a:rPr>
              <a:t>-</a:t>
            </a:r>
            <a:r>
              <a:rPr lang="de-DE" altLang="en-US" sz="1600" b="1">
                <a:solidFill>
                  <a:srgbClr val="CC0000"/>
                </a:solidFill>
                <a:latin typeface="Arial" panose="020B0604020202020204" pitchFamily="34" charset="0"/>
              </a:rPr>
              <a:t>		inhibitory</a:t>
            </a:r>
            <a:endParaRPr lang="de-DE" altLang="en-US" sz="1600" b="1">
              <a:solidFill>
                <a:srgbClr val="FFCC66"/>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endParaRPr lang="de-DE" altLang="en-US" sz="1600" b="1">
              <a:solidFill>
                <a:schemeClr val="bg1"/>
              </a:solidFill>
              <a:latin typeface="Arial" panose="020B0604020202020204" pitchFamily="34" charset="0"/>
            </a:endParaRPr>
          </a:p>
          <a:p>
            <a:pPr>
              <a:lnSpc>
                <a:spcPct val="120000"/>
              </a:lnSpc>
              <a:spcBef>
                <a:spcPct val="0"/>
              </a:spcBef>
              <a:buFontTx/>
              <a:buNone/>
            </a:pPr>
            <a:r>
              <a:rPr lang="de-DE" altLang="en-US" sz="1600" b="1">
                <a:solidFill>
                  <a:srgbClr val="00CC66"/>
                </a:solidFill>
                <a:latin typeface="Arial" panose="020B0604020202020204" pitchFamily="34" charset="0"/>
              </a:rPr>
              <a:t>Acetylecholin	muscarin. Rec.	 -		metabotropic, Ca</a:t>
            </a:r>
            <a:r>
              <a:rPr lang="de-DE" altLang="en-US" sz="1600" b="1" baseline="30000">
                <a:solidFill>
                  <a:srgbClr val="00CC66"/>
                </a:solidFill>
                <a:latin typeface="Arial" panose="020B0604020202020204" pitchFamily="34" charset="0"/>
              </a:rPr>
              <a:t>2+</a:t>
            </a:r>
            <a:r>
              <a:rPr lang="de-DE" altLang="en-US" sz="1600" b="1">
                <a:solidFill>
                  <a:srgbClr val="00CC66"/>
                </a:solidFill>
                <a:latin typeface="Arial" panose="020B0604020202020204" pitchFamily="34" charset="0"/>
              </a:rPr>
              <a:t> Release</a:t>
            </a:r>
          </a:p>
          <a:p>
            <a:pPr>
              <a:lnSpc>
                <a:spcPct val="120000"/>
              </a:lnSpc>
              <a:spcBef>
                <a:spcPct val="0"/>
              </a:spcBef>
              <a:buFontTx/>
              <a:buNone/>
            </a:pPr>
            <a:endParaRPr lang="de-DE" altLang="en-US" sz="1600" b="1">
              <a:solidFill>
                <a:srgbClr val="00CC66"/>
              </a:solidFill>
              <a:latin typeface="Arial" panose="020B0604020202020204" pitchFamily="34" charset="0"/>
            </a:endParaRPr>
          </a:p>
          <a:p>
            <a:pPr>
              <a:lnSpc>
                <a:spcPct val="120000"/>
              </a:lnSpc>
              <a:spcBef>
                <a:spcPct val="0"/>
              </a:spcBef>
              <a:buFontTx/>
              <a:buNone/>
            </a:pPr>
            <a:r>
              <a:rPr lang="de-DE" altLang="en-US" sz="1600" b="1">
                <a:solidFill>
                  <a:srgbClr val="00CC66"/>
                </a:solidFill>
                <a:latin typeface="Arial" panose="020B0604020202020204" pitchFamily="34" charset="0"/>
              </a:rPr>
              <a:t>Glutamate 	NMDA		 Na</a:t>
            </a:r>
            <a:r>
              <a:rPr lang="de-DE" altLang="en-US" sz="1600" b="1" baseline="30000">
                <a:solidFill>
                  <a:srgbClr val="00CC66"/>
                </a:solidFill>
                <a:latin typeface="Arial" panose="020B0604020202020204" pitchFamily="34" charset="0"/>
              </a:rPr>
              <a:t>+</a:t>
            </a:r>
            <a:r>
              <a:rPr lang="de-DE" altLang="en-US" sz="1600" b="1">
                <a:solidFill>
                  <a:srgbClr val="00CC66"/>
                </a:solidFill>
                <a:latin typeface="Arial" panose="020B0604020202020204" pitchFamily="34" charset="0"/>
              </a:rPr>
              <a:t>, K</a:t>
            </a:r>
            <a:r>
              <a:rPr lang="de-DE" altLang="en-US" sz="1600" b="1" baseline="30000">
                <a:solidFill>
                  <a:srgbClr val="00CC66"/>
                </a:solidFill>
                <a:latin typeface="Arial" panose="020B0604020202020204" pitchFamily="34" charset="0"/>
              </a:rPr>
              <a:t>+</a:t>
            </a:r>
            <a:r>
              <a:rPr lang="de-DE" altLang="en-US" sz="1600" b="1">
                <a:solidFill>
                  <a:srgbClr val="00CC66"/>
                </a:solidFill>
                <a:latin typeface="Arial" panose="020B0604020202020204" pitchFamily="34" charset="0"/>
              </a:rPr>
              <a:t>, Ca</a:t>
            </a:r>
            <a:r>
              <a:rPr lang="de-DE" altLang="en-US" sz="1600" b="1" baseline="30000">
                <a:solidFill>
                  <a:srgbClr val="00CC66"/>
                </a:solidFill>
                <a:latin typeface="Arial" panose="020B0604020202020204" pitchFamily="34" charset="0"/>
              </a:rPr>
              <a:t>2+</a:t>
            </a:r>
            <a:r>
              <a:rPr lang="de-DE" altLang="en-US" sz="1600" b="1">
                <a:solidFill>
                  <a:srgbClr val="00CC66"/>
                </a:solidFill>
                <a:latin typeface="Arial" panose="020B0604020202020204" pitchFamily="34" charset="0"/>
              </a:rPr>
              <a:t>	voltage dependent</a:t>
            </a:r>
          </a:p>
          <a:p>
            <a:pPr>
              <a:lnSpc>
                <a:spcPct val="120000"/>
              </a:lnSpc>
              <a:spcBef>
                <a:spcPct val="0"/>
              </a:spcBef>
              <a:buFontTx/>
              <a:buNone/>
            </a:pPr>
            <a:r>
              <a:rPr lang="de-DE" altLang="en-US" sz="1600" b="1">
                <a:solidFill>
                  <a:srgbClr val="00CC66"/>
                </a:solidFill>
                <a:latin typeface="Arial" panose="020B0604020202020204" pitchFamily="34" charset="0"/>
              </a:rPr>
              <a:t>						blocked at resting potential</a:t>
            </a:r>
          </a:p>
          <a:p>
            <a:pPr>
              <a:lnSpc>
                <a:spcPct val="120000"/>
              </a:lnSpc>
              <a:spcBef>
                <a:spcPct val="0"/>
              </a:spcBef>
              <a:buFontTx/>
              <a:buNone/>
            </a:pPr>
            <a:endParaRPr lang="de-DE" altLang="en-US" sz="1600" b="1">
              <a:solidFill>
                <a:srgbClr val="00CC66"/>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79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79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79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79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7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autoUpdateAnimBg="0"/>
      <p:bldP spid="337924" grpId="0" autoUpdateAnimBg="0"/>
      <p:bldP spid="337925" grpId="0" autoUpdateAnimBg="0"/>
      <p:bldP spid="337926" grpId="0" autoUpdateAnimBg="0"/>
      <p:bldP spid="337927" grpId="0" autoUpdateAnimBg="0"/>
      <p:bldP spid="337928" grpId="0" autoUpdateAnimBg="0"/>
      <p:bldP spid="33792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17B5A9A-CD3C-4B9C-B7DC-B63D9298FF90}" type="slidenum">
              <a:rPr lang="en-US" altLang="en-US" sz="1400" smtClean="0"/>
              <a:pPr>
                <a:spcBef>
                  <a:spcPct val="0"/>
                </a:spcBef>
                <a:buFontTx/>
                <a:buNone/>
              </a:pPr>
              <a:t>47</a:t>
            </a:fld>
            <a:endParaRPr lang="en-US" altLang="en-US" sz="1400" smtClean="0"/>
          </a:p>
        </p:txBody>
      </p:sp>
      <p:pic>
        <p:nvPicPr>
          <p:cNvPr id="942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7740650" cy="51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2" name="Rectangle 3"/>
          <p:cNvSpPr>
            <a:spLocks noChangeArrowheads="1"/>
          </p:cNvSpPr>
          <p:nvPr/>
        </p:nvSpPr>
        <p:spPr bwMode="auto">
          <a:xfrm>
            <a:off x="381000" y="342900"/>
            <a:ext cx="7867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000" i="1">
                <a:solidFill>
                  <a:schemeClr val="bg1"/>
                </a:solidFill>
                <a:latin typeface="Arial" panose="020B0604020202020204" pitchFamily="34" charset="0"/>
              </a:rPr>
              <a:t>Synaptic Plasticity</a:t>
            </a:r>
            <a:endParaRPr lang="en-US" altLang="en-US" sz="3600" b="1">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7BFFC7F-8893-49E1-A3CE-7F49E6F99E1C}" type="slidenum">
              <a:rPr lang="en-US" altLang="en-US" sz="1400" smtClean="0"/>
              <a:pPr>
                <a:spcBef>
                  <a:spcPct val="0"/>
                </a:spcBef>
                <a:buFontTx/>
                <a:buNone/>
              </a:pPr>
              <a:t>5</a:t>
            </a:fld>
            <a:endParaRPr lang="en-US" altLang="en-US" sz="1400" smtClean="0"/>
          </a:p>
        </p:txBody>
      </p:sp>
      <p:pic>
        <p:nvPicPr>
          <p:cNvPr id="132116" name="Picture 20"/>
          <p:cNvPicPr>
            <a:picLocks noChangeAspect="1" noChangeArrowheads="1"/>
          </p:cNvPicPr>
          <p:nvPr/>
        </p:nvPicPr>
        <p:blipFill>
          <a:blip r:embed="rId3">
            <a:extLst>
              <a:ext uri="{28A0092B-C50C-407E-A947-70E740481C1C}">
                <a14:useLocalDpi xmlns:a14="http://schemas.microsoft.com/office/drawing/2010/main" val="0"/>
              </a:ext>
            </a:extLst>
          </a:blip>
          <a:srcRect t="26772" b="24409"/>
          <a:stretch>
            <a:fillRect/>
          </a:stretch>
        </p:blipFill>
        <p:spPr bwMode="auto">
          <a:xfrm>
            <a:off x="2627313" y="2852738"/>
            <a:ext cx="60960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Rectangle 3"/>
          <p:cNvSpPr>
            <a:spLocks noGrp="1" noChangeArrowheads="1"/>
          </p:cNvSpPr>
          <p:nvPr>
            <p:ph type="title"/>
          </p:nvPr>
        </p:nvSpPr>
        <p:spPr>
          <a:xfrm>
            <a:off x="533400" y="381000"/>
            <a:ext cx="3657600" cy="533400"/>
          </a:xfrm>
        </p:spPr>
        <p:txBody>
          <a:bodyPr/>
          <a:lstStyle/>
          <a:p>
            <a:pPr algn="l"/>
            <a:r>
              <a:rPr lang="en-US" altLang="en-US" sz="2000" i="1" smtClean="0">
                <a:solidFill>
                  <a:schemeClr val="bg1"/>
                </a:solidFill>
                <a:latin typeface="Arial" panose="020B0604020202020204" pitchFamily="34" charset="0"/>
              </a:rPr>
              <a:t>Membrane potential</a:t>
            </a:r>
            <a:endParaRPr lang="en-US" altLang="en-US" i="1" smtClean="0"/>
          </a:p>
        </p:txBody>
      </p:sp>
      <p:sp>
        <p:nvSpPr>
          <p:cNvPr id="12293" name="Text Box 15"/>
          <p:cNvSpPr txBox="1">
            <a:spLocks noChangeArrowheads="1"/>
          </p:cNvSpPr>
          <p:nvPr/>
        </p:nvSpPr>
        <p:spPr bwMode="auto">
          <a:xfrm>
            <a:off x="323850" y="1052513"/>
            <a:ext cx="6480175"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What does a neuron need to fire?</a:t>
            </a:r>
          </a:p>
          <a:p>
            <a:pP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r>
              <a:rPr lang="en-US" altLang="en-US" sz="1800" b="1">
                <a:solidFill>
                  <a:schemeClr val="bg1"/>
                </a:solidFill>
                <a:latin typeface="Arial" panose="020B0604020202020204" pitchFamily="34" charset="0"/>
              </a:rPr>
              <a:t>	Depends on a few ions:</a:t>
            </a:r>
          </a:p>
          <a:p>
            <a:pPr lvl="3">
              <a:spcBef>
                <a:spcPct val="0"/>
              </a:spcBef>
              <a:buFontTx/>
              <a:buChar char="•"/>
            </a:pPr>
            <a:r>
              <a:rPr lang="en-US" altLang="en-US" sz="1600" b="1">
                <a:solidFill>
                  <a:schemeClr val="bg1"/>
                </a:solidFill>
                <a:latin typeface="Arial" panose="020B0604020202020204" pitchFamily="34" charset="0"/>
              </a:rPr>
              <a:t> Potassium (K+)</a:t>
            </a:r>
          </a:p>
          <a:p>
            <a:pPr lvl="3">
              <a:spcBef>
                <a:spcPct val="0"/>
              </a:spcBef>
              <a:buFontTx/>
              <a:buChar char="•"/>
            </a:pPr>
            <a:r>
              <a:rPr lang="en-US" altLang="en-US" sz="1600" b="1">
                <a:solidFill>
                  <a:schemeClr val="bg1"/>
                </a:solidFill>
                <a:latin typeface="Arial" panose="020B0604020202020204" pitchFamily="34" charset="0"/>
              </a:rPr>
              <a:t> Sodium (Na+)</a:t>
            </a:r>
          </a:p>
          <a:p>
            <a:pPr lvl="3">
              <a:spcBef>
                <a:spcPct val="0"/>
              </a:spcBef>
              <a:buFontTx/>
              <a:buChar char="•"/>
            </a:pPr>
            <a:r>
              <a:rPr lang="en-US" altLang="en-US" sz="1600" b="1">
                <a:solidFill>
                  <a:schemeClr val="bg1"/>
                </a:solidFill>
                <a:latin typeface="Arial" panose="020B0604020202020204" pitchFamily="34" charset="0"/>
              </a:rPr>
              <a:t> Chloride (Cl-)</a:t>
            </a:r>
          </a:p>
          <a:p>
            <a:pPr lvl="3">
              <a:spcBef>
                <a:spcPct val="0"/>
              </a:spcBef>
              <a:buFontTx/>
              <a:buChar char="•"/>
            </a:pPr>
            <a:r>
              <a:rPr lang="en-US" altLang="en-US" sz="1600" b="1">
                <a:solidFill>
                  <a:schemeClr val="bg1"/>
                </a:solidFill>
                <a:latin typeface="Arial" panose="020B0604020202020204" pitchFamily="34" charset="0"/>
              </a:rPr>
              <a:t> Calcium (Ca++)</a:t>
            </a:r>
          </a:p>
          <a:p>
            <a:pPr lvl="3">
              <a:spcBef>
                <a:spcPct val="0"/>
              </a:spcBef>
              <a:buFontTx/>
              <a:buChar char="•"/>
            </a:pPr>
            <a:r>
              <a:rPr lang="en-US" altLang="en-US" sz="1600" b="1">
                <a:solidFill>
                  <a:schemeClr val="bg1"/>
                </a:solidFill>
                <a:latin typeface="Arial" panose="020B0604020202020204" pitchFamily="34" charset="0"/>
              </a:rPr>
              <a:t> Protein Anions (A-)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116"/>
                                        </p:tgtEl>
                                        <p:attrNameLst>
                                          <p:attrName>style.visibility</p:attrName>
                                        </p:attrNameLst>
                                      </p:cBhvr>
                                      <p:to>
                                        <p:strVal val="visible"/>
                                      </p:to>
                                    </p:set>
                                    <p:animEffect transition="in" filter="blinds(horizontal)">
                                      <p:cBhvr>
                                        <p:cTn id="7" dur="500"/>
                                        <p:tgtEl>
                                          <p:spTgt spid="132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3942020-7DDA-4D1A-8BFB-EC3F675F35D2}" type="slidenum">
              <a:rPr lang="en-US" altLang="en-US" sz="1400" smtClean="0"/>
              <a:pPr>
                <a:spcBef>
                  <a:spcPct val="0"/>
                </a:spcBef>
                <a:buFontTx/>
                <a:buNone/>
              </a:pPr>
              <a:t>6</a:t>
            </a:fld>
            <a:endParaRPr lang="en-US" altLang="en-US" sz="1400" smtClean="0"/>
          </a:p>
        </p:txBody>
      </p:sp>
      <p:pic>
        <p:nvPicPr>
          <p:cNvPr id="1433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213100"/>
            <a:ext cx="3951287"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357563"/>
            <a:ext cx="39243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1308" name="Text Box 12"/>
          <p:cNvSpPr txBox="1">
            <a:spLocks noChangeArrowheads="1"/>
          </p:cNvSpPr>
          <p:nvPr/>
        </p:nvSpPr>
        <p:spPr bwMode="auto">
          <a:xfrm>
            <a:off x="323850" y="1628775"/>
            <a:ext cx="835183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In the absence of active channels selective for ions, we find two forces:</a:t>
            </a:r>
          </a:p>
          <a:p>
            <a:pPr>
              <a:spcBef>
                <a:spcPct val="0"/>
              </a:spcBef>
              <a:buFontTx/>
              <a:buNone/>
            </a:pPr>
            <a:endParaRPr lang="en-US" altLang="en-US" sz="1800" b="1">
              <a:solidFill>
                <a:schemeClr val="bg1"/>
              </a:solidFill>
              <a:latin typeface="Arial" panose="020B0604020202020204" pitchFamily="34" charset="0"/>
            </a:endParaRPr>
          </a:p>
          <a:p>
            <a:pPr>
              <a:spcBef>
                <a:spcPct val="0"/>
              </a:spcBef>
            </a:pPr>
            <a:r>
              <a:rPr lang="en-US" altLang="en-US" sz="1800" b="1">
                <a:solidFill>
                  <a:schemeClr val="bg1"/>
                </a:solidFill>
                <a:latin typeface="Arial" panose="020B0604020202020204" pitchFamily="34" charset="0"/>
              </a:rPr>
              <a:t> passive diffusion (from high to low concentrations)</a:t>
            </a:r>
          </a:p>
          <a:p>
            <a:pPr>
              <a:spcBef>
                <a:spcPct val="0"/>
              </a:spcBef>
            </a:pPr>
            <a:r>
              <a:rPr lang="en-US" altLang="en-US" sz="1800" b="1">
                <a:solidFill>
                  <a:schemeClr val="bg1"/>
                </a:solidFill>
                <a:latin typeface="Arial" panose="020B0604020202020204" pitchFamily="34" charset="0"/>
              </a:rPr>
              <a:t> electric forces (charge balance)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11308"/>
                                        </p:tgtEl>
                                        <p:attrNameLst>
                                          <p:attrName>style.visibility</p:attrName>
                                        </p:attrNameLst>
                                      </p:cBhvr>
                                      <p:to>
                                        <p:strVal val="visible"/>
                                      </p:to>
                                    </p:set>
                                    <p:animEffect transition="in" filter="blinds(horizontal)">
                                      <p:cBhvr>
                                        <p:cTn id="7" dur="500"/>
                                        <p:tgtEl>
                                          <p:spTgt spid="311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B31A8A5-A7BA-4FA0-8469-B69AFA0E261F}" type="slidenum">
              <a:rPr lang="en-US" altLang="en-US" sz="1400" smtClean="0"/>
              <a:pPr>
                <a:spcBef>
                  <a:spcPct val="0"/>
                </a:spcBef>
                <a:buFontTx/>
                <a:buNone/>
              </a:pPr>
              <a:t>7</a:t>
            </a:fld>
            <a:endParaRPr lang="en-US" altLang="en-US" sz="1400" smtClean="0"/>
          </a:p>
        </p:txBody>
      </p:sp>
      <p:sp>
        <p:nvSpPr>
          <p:cNvPr id="16387" name="Rectangle 2"/>
          <p:cNvSpPr>
            <a:spLocks noGrp="1" noChangeArrowheads="1"/>
          </p:cNvSpPr>
          <p:nvPr>
            <p:ph type="title"/>
          </p:nvPr>
        </p:nvSpPr>
        <p:spPr>
          <a:xfrm>
            <a:off x="533400" y="381000"/>
            <a:ext cx="6126163" cy="533400"/>
          </a:xfrm>
        </p:spPr>
        <p:txBody>
          <a:bodyPr/>
          <a:lstStyle/>
          <a:p>
            <a:pPr algn="l"/>
            <a:r>
              <a:rPr lang="en-US" altLang="en-US" sz="2000" i="1" smtClean="0">
                <a:solidFill>
                  <a:schemeClr val="bg1"/>
                </a:solidFill>
                <a:latin typeface="Arial" panose="020B0604020202020204" pitchFamily="34" charset="0"/>
              </a:rPr>
              <a:t>How complicated can an ion channel be?</a:t>
            </a:r>
            <a:endParaRPr lang="en-US" altLang="en-US" i="1" smtClean="0"/>
          </a:p>
        </p:txBody>
      </p:sp>
      <p:pic>
        <p:nvPicPr>
          <p:cNvPr id="264196" name="Picture 4" descr="naChann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557338"/>
            <a:ext cx="6840538"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7" name="Rectangle 5"/>
          <p:cNvSpPr>
            <a:spLocks noChangeArrowheads="1"/>
          </p:cNvSpPr>
          <p:nvPr/>
        </p:nvSpPr>
        <p:spPr bwMode="auto">
          <a:xfrm>
            <a:off x="323850" y="1052513"/>
            <a:ext cx="86756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chemeClr val="bg1"/>
                </a:solidFill>
                <a:latin typeface="Arial" panose="020B0604020202020204" pitchFamily="34" charset="0"/>
              </a:rPr>
              <a:t>For instance, a sodium channel looks (schematically!) something like this:</a:t>
            </a:r>
            <a:endParaRPr lang="en-US" altLang="en-US" sz="44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4197"/>
                                        </p:tgtEl>
                                        <p:attrNameLst>
                                          <p:attrName>style.visibility</p:attrName>
                                        </p:attrNameLst>
                                      </p:cBhvr>
                                      <p:to>
                                        <p:strVal val="visible"/>
                                      </p:to>
                                    </p:set>
                                    <p:animEffect transition="in" filter="blinds(horizontal)">
                                      <p:cBhvr>
                                        <p:cTn id="7" dur="500"/>
                                        <p:tgtEl>
                                          <p:spTgt spid="264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64196"/>
                                        </p:tgtEl>
                                        <p:attrNameLst>
                                          <p:attrName>style.visibility</p:attrName>
                                        </p:attrNameLst>
                                      </p:cBhvr>
                                      <p:to>
                                        <p:strVal val="visible"/>
                                      </p:to>
                                    </p:set>
                                    <p:anim calcmode="lin" valueType="num">
                                      <p:cBhvr additive="base">
                                        <p:cTn id="12" dur="500" fill="hold"/>
                                        <p:tgtEl>
                                          <p:spTgt spid="264196"/>
                                        </p:tgtEl>
                                        <p:attrNameLst>
                                          <p:attrName>ppt_x</p:attrName>
                                        </p:attrNameLst>
                                      </p:cBhvr>
                                      <p:tavLst>
                                        <p:tav tm="0">
                                          <p:val>
                                            <p:strVal val="#ppt_x"/>
                                          </p:val>
                                        </p:tav>
                                        <p:tav tm="100000">
                                          <p:val>
                                            <p:strVal val="#ppt_x"/>
                                          </p:val>
                                        </p:tav>
                                      </p:tavLst>
                                    </p:anim>
                                    <p:anim calcmode="lin" valueType="num">
                                      <p:cBhvr additive="base">
                                        <p:cTn id="13" dur="500" fill="hold"/>
                                        <p:tgtEl>
                                          <p:spTgt spid="264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F823E63-7063-4690-A136-E715D35C6DEE}" type="slidenum">
              <a:rPr lang="en-US" altLang="en-US" sz="1400" smtClean="0"/>
              <a:pPr>
                <a:spcBef>
                  <a:spcPct val="0"/>
                </a:spcBef>
                <a:buFontTx/>
                <a:buNone/>
              </a:pPr>
              <a:t>8</a:t>
            </a:fld>
            <a:endParaRPr lang="en-US" altLang="en-US" sz="1400" smtClean="0"/>
          </a:p>
        </p:txBody>
      </p:sp>
      <p:sp>
        <p:nvSpPr>
          <p:cNvPr id="18435" name="Rectangle 2"/>
          <p:cNvSpPr>
            <a:spLocks noGrp="1" noChangeArrowheads="1"/>
          </p:cNvSpPr>
          <p:nvPr>
            <p:ph type="title"/>
          </p:nvPr>
        </p:nvSpPr>
        <p:spPr>
          <a:xfrm>
            <a:off x="533400" y="381000"/>
            <a:ext cx="6126163" cy="533400"/>
          </a:xfrm>
        </p:spPr>
        <p:txBody>
          <a:bodyPr/>
          <a:lstStyle/>
          <a:p>
            <a:pPr algn="l"/>
            <a:r>
              <a:rPr lang="en-US" altLang="en-US" sz="2000" i="1" smtClean="0">
                <a:solidFill>
                  <a:schemeClr val="bg1"/>
                </a:solidFill>
                <a:latin typeface="Arial" panose="020B0604020202020204" pitchFamily="34" charset="0"/>
              </a:rPr>
              <a:t>How complicated can an ion channel be?</a:t>
            </a:r>
            <a:endParaRPr lang="en-US" altLang="en-US" i="1" smtClean="0"/>
          </a:p>
        </p:txBody>
      </p:sp>
      <p:pic>
        <p:nvPicPr>
          <p:cNvPr id="18436" name="Picture 3" descr="naChann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068638"/>
            <a:ext cx="3816350"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naChann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349500"/>
            <a:ext cx="402272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5"/>
          <p:cNvSpPr>
            <a:spLocks noChangeArrowheads="1"/>
          </p:cNvSpPr>
          <p:nvPr/>
        </p:nvSpPr>
        <p:spPr bwMode="auto">
          <a:xfrm>
            <a:off x="323850" y="1052513"/>
            <a:ext cx="86756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solidFill>
                  <a:schemeClr val="bg1"/>
                </a:solidFill>
                <a:latin typeface="Arial" panose="020B0604020202020204" pitchFamily="34" charset="0"/>
              </a:rPr>
              <a:t>For instance, a sodium channel looks (schematically!) something like this:</a:t>
            </a:r>
            <a:endParaRPr lang="en-US" altLang="en-US" sz="4400">
              <a:solidFill>
                <a:schemeClr val="tx2"/>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036A8CC-C8C6-43D2-A689-93FF4325E0CB}" type="slidenum">
              <a:rPr lang="en-US" altLang="en-US" sz="1400" smtClean="0"/>
              <a:pPr>
                <a:spcBef>
                  <a:spcPct val="0"/>
                </a:spcBef>
                <a:buFontTx/>
                <a:buNone/>
              </a:pPr>
              <a:t>9</a:t>
            </a:fld>
            <a:endParaRPr lang="en-US" altLang="en-US" sz="1400" smtClean="0"/>
          </a:p>
        </p:txBody>
      </p:sp>
      <p:sp>
        <p:nvSpPr>
          <p:cNvPr id="22531" name="Rectangle 2"/>
          <p:cNvSpPr>
            <a:spLocks noGrp="1" noChangeArrowheads="1"/>
          </p:cNvSpPr>
          <p:nvPr>
            <p:ph type="title"/>
          </p:nvPr>
        </p:nvSpPr>
        <p:spPr>
          <a:xfrm>
            <a:off x="468313" y="260350"/>
            <a:ext cx="8142287" cy="533400"/>
          </a:xfrm>
        </p:spPr>
        <p:txBody>
          <a:bodyPr/>
          <a:lstStyle/>
          <a:p>
            <a:pPr algn="l"/>
            <a:r>
              <a:rPr lang="en-US" altLang="en-US" sz="2000" i="1" smtClean="0">
                <a:solidFill>
                  <a:schemeClr val="bg1"/>
                </a:solidFill>
                <a:latin typeface="Arial" panose="020B0604020202020204" pitchFamily="34" charset="0"/>
              </a:rPr>
              <a:t>Nernst equation (not considering active ionically selective channels):</a:t>
            </a:r>
            <a:br>
              <a:rPr lang="en-US" altLang="en-US" sz="2000" i="1" smtClean="0">
                <a:solidFill>
                  <a:schemeClr val="bg1"/>
                </a:solidFill>
                <a:latin typeface="Arial" panose="020B0604020202020204" pitchFamily="34" charset="0"/>
              </a:rPr>
            </a:br>
            <a:r>
              <a:rPr lang="en-US" altLang="en-US" sz="2000" i="1" smtClean="0">
                <a:solidFill>
                  <a:schemeClr val="bg1"/>
                </a:solidFill>
                <a:latin typeface="Arial" panose="020B0604020202020204" pitchFamily="34" charset="0"/>
              </a:rPr>
              <a:t>Semi-permeable membrane – conductance based model</a:t>
            </a:r>
            <a:endParaRPr lang="en-US" altLang="en-US" i="1" smtClean="0"/>
          </a:p>
        </p:txBody>
      </p:sp>
      <p:graphicFrame>
        <p:nvGraphicFramePr>
          <p:cNvPr id="248835" name="Object 3"/>
          <p:cNvGraphicFramePr>
            <a:graphicFrameLocks noChangeAspect="1"/>
          </p:cNvGraphicFramePr>
          <p:nvPr/>
        </p:nvGraphicFramePr>
        <p:xfrm>
          <a:off x="457200" y="1158875"/>
          <a:ext cx="2001838" cy="860425"/>
        </p:xfrm>
        <a:graphic>
          <a:graphicData uri="http://schemas.openxmlformats.org/presentationml/2006/ole">
            <mc:AlternateContent xmlns:mc="http://schemas.openxmlformats.org/markup-compatibility/2006">
              <mc:Choice xmlns:v="urn:schemas-microsoft-com:vml" Requires="v">
                <p:oleObj spid="_x0000_s22542" name="Formel" r:id="rId4" imgW="1002865" imgH="431613" progId="Equation.3">
                  <p:embed/>
                </p:oleObj>
              </mc:Choice>
              <mc:Fallback>
                <p:oleObj name="Formel" r:id="rId4" imgW="1002865" imgH="431613"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58875"/>
                        <a:ext cx="2001838"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36" name="Object 4"/>
          <p:cNvGraphicFramePr>
            <a:graphicFrameLocks noGrp="1" noChangeAspect="1"/>
          </p:cNvGraphicFramePr>
          <p:nvPr>
            <p:ph idx="1"/>
          </p:nvPr>
        </p:nvGraphicFramePr>
        <p:xfrm>
          <a:off x="539750" y="2424113"/>
          <a:ext cx="2922588" cy="879475"/>
        </p:xfrm>
        <a:graphic>
          <a:graphicData uri="http://schemas.openxmlformats.org/presentationml/2006/ole">
            <mc:AlternateContent xmlns:mc="http://schemas.openxmlformats.org/markup-compatibility/2006">
              <mc:Choice xmlns:v="urn:schemas-microsoft-com:vml" Requires="v">
                <p:oleObj spid="_x0000_s22543" name="Formel" r:id="rId6" imgW="1435100" imgH="431800" progId="Equation.3">
                  <p:embed/>
                </p:oleObj>
              </mc:Choice>
              <mc:Fallback>
                <p:oleObj name="Formel" r:id="rId6" imgW="1435100" imgH="431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424113"/>
                        <a:ext cx="2922588"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37" name="Text Box 5"/>
          <p:cNvSpPr txBox="1">
            <a:spLocks noChangeArrowheads="1"/>
          </p:cNvSpPr>
          <p:nvPr/>
        </p:nvSpPr>
        <p:spPr bwMode="auto">
          <a:xfrm>
            <a:off x="179388" y="1989138"/>
            <a:ext cx="17287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chemeClr val="bg1"/>
                </a:solidFill>
                <a:latin typeface="Arial" panose="020B0604020202020204" pitchFamily="34" charset="0"/>
              </a:rPr>
              <a:t>For T=25°C:</a:t>
            </a:r>
            <a:endParaRPr lang="en-US" altLang="en-US" sz="1600" b="1">
              <a:solidFill>
                <a:schemeClr val="bg1"/>
              </a:solidFill>
              <a:latin typeface="Arial" panose="020B0604020202020204" pitchFamily="34" charset="0"/>
            </a:endParaRPr>
          </a:p>
        </p:txBody>
      </p:sp>
      <p:sp>
        <p:nvSpPr>
          <p:cNvPr id="248838" name="Text Box 6"/>
          <p:cNvSpPr txBox="1">
            <a:spLocks noChangeArrowheads="1"/>
          </p:cNvSpPr>
          <p:nvPr/>
        </p:nvSpPr>
        <p:spPr bwMode="auto">
          <a:xfrm>
            <a:off x="323850" y="3716338"/>
            <a:ext cx="1655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a:solidFill>
                  <a:srgbClr val="CC0000"/>
                </a:solidFill>
                <a:latin typeface="Arial" panose="020B0604020202020204" pitchFamily="34" charset="0"/>
                <a:hlinkClick r:id="rId8" action="ppaction://hlinkfile"/>
              </a:rPr>
              <a:t>(simulation)</a:t>
            </a:r>
            <a:endParaRPr lang="en-US" altLang="en-US" sz="1800" b="1">
              <a:solidFill>
                <a:srgbClr val="CC0000"/>
              </a:solidFill>
              <a:latin typeface="Arial" panose="020B0604020202020204" pitchFamily="34" charset="0"/>
            </a:endParaRPr>
          </a:p>
        </p:txBody>
      </p:sp>
      <p:pic>
        <p:nvPicPr>
          <p:cNvPr id="248839" name="Picture 7" descr="V_potass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6238" y="3500438"/>
            <a:ext cx="6048375"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8"/>
          <p:cNvPicPr>
            <a:picLocks noChangeAspect="1" noChangeArrowheads="1"/>
          </p:cNvPicPr>
          <p:nvPr/>
        </p:nvPicPr>
        <p:blipFill>
          <a:blip r:embed="rId10">
            <a:extLst>
              <a:ext uri="{28A0092B-C50C-407E-A947-70E740481C1C}">
                <a14:useLocalDpi xmlns:a14="http://schemas.microsoft.com/office/drawing/2010/main" val="0"/>
              </a:ext>
            </a:extLst>
          </a:blip>
          <a:srcRect t="26772" r="46220" b="24409"/>
          <a:stretch>
            <a:fillRect/>
          </a:stretch>
        </p:blipFill>
        <p:spPr bwMode="auto">
          <a:xfrm>
            <a:off x="3768725" y="836613"/>
            <a:ext cx="2890838"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blinds(horizontal)">
                                      <p:cBhvr>
                                        <p:cTn id="7" dur="500"/>
                                        <p:tgtEl>
                                          <p:spTgt spid="2488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8836"/>
                                        </p:tgtEl>
                                        <p:attrNameLst>
                                          <p:attrName>style.visibility</p:attrName>
                                        </p:attrNameLst>
                                      </p:cBhvr>
                                      <p:to>
                                        <p:strVal val="visible"/>
                                      </p:to>
                                    </p:set>
                                    <p:animEffect transition="in" filter="blinds(horizontal)">
                                      <p:cBhvr>
                                        <p:cTn id="12" dur="500"/>
                                        <p:tgtEl>
                                          <p:spTgt spid="24883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8837"/>
                                        </p:tgtEl>
                                        <p:attrNameLst>
                                          <p:attrName>style.visibility</p:attrName>
                                        </p:attrNameLst>
                                      </p:cBhvr>
                                      <p:to>
                                        <p:strVal val="visible"/>
                                      </p:to>
                                    </p:set>
                                    <p:animEffect transition="in" filter="blinds(horizontal)">
                                      <p:cBhvr>
                                        <p:cTn id="15" dur="500"/>
                                        <p:tgtEl>
                                          <p:spTgt spid="2488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48838"/>
                                        </p:tgtEl>
                                        <p:attrNameLst>
                                          <p:attrName>style.visibility</p:attrName>
                                        </p:attrNameLst>
                                      </p:cBhvr>
                                      <p:to>
                                        <p:strVal val="visible"/>
                                      </p:to>
                                    </p:set>
                                    <p:anim calcmode="lin" valueType="num">
                                      <p:cBhvr additive="base">
                                        <p:cTn id="20" dur="500" fill="hold"/>
                                        <p:tgtEl>
                                          <p:spTgt spid="248838"/>
                                        </p:tgtEl>
                                        <p:attrNameLst>
                                          <p:attrName>ppt_x</p:attrName>
                                        </p:attrNameLst>
                                      </p:cBhvr>
                                      <p:tavLst>
                                        <p:tav tm="0">
                                          <p:val>
                                            <p:strVal val="#ppt_x"/>
                                          </p:val>
                                        </p:tav>
                                        <p:tav tm="100000">
                                          <p:val>
                                            <p:strVal val="#ppt_x"/>
                                          </p:val>
                                        </p:tav>
                                      </p:tavLst>
                                    </p:anim>
                                    <p:anim calcmode="lin" valueType="num">
                                      <p:cBhvr additive="base">
                                        <p:cTn id="21" dur="500" fill="hold"/>
                                        <p:tgtEl>
                                          <p:spTgt spid="248838"/>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248839"/>
                                        </p:tgtEl>
                                        <p:attrNameLst>
                                          <p:attrName>style.visibility</p:attrName>
                                        </p:attrNameLst>
                                      </p:cBhvr>
                                      <p:to>
                                        <p:strVal val="visible"/>
                                      </p:to>
                                    </p:set>
                                    <p:anim calcmode="lin" valueType="num">
                                      <p:cBhvr additive="base">
                                        <p:cTn id="26" dur="500" fill="hold"/>
                                        <p:tgtEl>
                                          <p:spTgt spid="248839"/>
                                        </p:tgtEl>
                                        <p:attrNameLst>
                                          <p:attrName>ppt_x</p:attrName>
                                        </p:attrNameLst>
                                      </p:cBhvr>
                                      <p:tavLst>
                                        <p:tav tm="0">
                                          <p:val>
                                            <p:strVal val="#ppt_x"/>
                                          </p:val>
                                        </p:tav>
                                        <p:tav tm="100000">
                                          <p:val>
                                            <p:strVal val="#ppt_x"/>
                                          </p:val>
                                        </p:tav>
                                      </p:tavLst>
                                    </p:anim>
                                    <p:anim calcmode="lin" valueType="num">
                                      <p:cBhvr additive="base">
                                        <p:cTn id="27" dur="500" fill="hold"/>
                                        <p:tgtEl>
                                          <p:spTgt spid="248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p:bldP spid="248838" grpId="0"/>
    </p:bldLst>
  </p:timing>
</p:sld>
</file>

<file path=ppt/theme/theme1.xml><?xml version="1.0" encoding="utf-8"?>
<a:theme xmlns:a="http://schemas.openxmlformats.org/drawingml/2006/main" name="Standarddesign">
  <a:themeElements>
    <a:clrScheme name="">
      <a:dk1>
        <a:srgbClr val="000000"/>
      </a:dk1>
      <a:lt1>
        <a:srgbClr val="000099"/>
      </a:lt1>
      <a:dk2>
        <a:srgbClr val="000000"/>
      </a:dk2>
      <a:lt2>
        <a:srgbClr val="808080"/>
      </a:lt2>
      <a:accent1>
        <a:srgbClr val="00CC99"/>
      </a:accent1>
      <a:accent2>
        <a:srgbClr val="3333CC"/>
      </a:accent2>
      <a:accent3>
        <a:srgbClr val="AAAACA"/>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rgbClr val="CC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rgbClr val="CC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2139</TotalTime>
  <Words>2309</Words>
  <Application>Microsoft Office PowerPoint</Application>
  <PresentationFormat>Overhead</PresentationFormat>
  <Paragraphs>484</Paragraphs>
  <Slides>47</Slides>
  <Notes>42</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Symbol</vt:lpstr>
      <vt:lpstr>Wingdings</vt:lpstr>
      <vt:lpstr>Times New Roman</vt:lpstr>
      <vt:lpstr>Arial</vt:lpstr>
      <vt:lpstr>Standarddesign</vt:lpstr>
      <vt:lpstr>Formel</vt:lpstr>
      <vt:lpstr>How and why neurons fire</vt:lpstr>
      <vt:lpstr>Neurophysiological Background</vt:lpstr>
      <vt:lpstr>PowerPoint Presentation</vt:lpstr>
      <vt:lpstr>Selective ion channels</vt:lpstr>
      <vt:lpstr>Membrane potential</vt:lpstr>
      <vt:lpstr>PowerPoint Presentation</vt:lpstr>
      <vt:lpstr>How complicated can an ion channel be?</vt:lpstr>
      <vt:lpstr>How complicated can an ion channel be?</vt:lpstr>
      <vt:lpstr>Nernst equation (not considering active ionically selective channels): Semi-permeable membrane – conductance based model</vt:lpstr>
      <vt:lpstr>Goldman-Hodgkin-Katz equation:</vt:lpstr>
      <vt:lpstr>From permeability to conductance:</vt:lpstr>
      <vt:lpstr>Electrotonic Signal Propagation:</vt:lpstr>
      <vt:lpstr>Membrane - Circuit diagram:</vt:lpstr>
      <vt:lpstr>Electrotonic Signal Propagation:</vt:lpstr>
      <vt:lpstr>Membrane - Circuit diagram so far:</vt:lpstr>
      <vt:lpstr>Membrane - Circuit Diagram (advanced version):</vt:lpstr>
      <vt:lpstr>Action potential</vt:lpstr>
      <vt:lpstr>Hodgkin and Huxley</vt:lpstr>
      <vt:lpstr>I ended here</vt:lpstr>
      <vt:lpstr>Hodgkin Huxley Model:</vt:lpstr>
      <vt:lpstr>Hodgkin Huxley Model:</vt:lpstr>
      <vt:lpstr>Action Potential / Threshold:</vt:lpstr>
      <vt:lpstr>Action Potential</vt:lpstr>
      <vt:lpstr>Action Potential</vt:lpstr>
      <vt:lpstr>Hodgkin Huxley Model:</vt:lpstr>
      <vt:lpstr>PowerPoint Presentation</vt:lpstr>
      <vt:lpstr>PowerPoint Presentation</vt:lpstr>
      <vt:lpstr>Your neurons surely don‘t like this guy!</vt:lpstr>
      <vt:lpstr>Voltage clamp method</vt:lpstr>
      <vt:lpstr>Voltage clamp method</vt:lpstr>
      <vt:lpstr>The sodium channel (patch clamp)</vt:lpstr>
      <vt:lpstr>The sodium channel</vt:lpstr>
      <vt:lpstr>Action Potential / Firing Latency:</vt:lpstr>
      <vt:lpstr>Function of the sodium channel</vt:lpstr>
      <vt:lpstr>Action Potential / Refractory Period:</vt:lpstr>
      <vt:lpstr>Action Potential / Firing Rate:</vt:lpstr>
      <vt:lpstr>Varying firing properties</vt:lpstr>
      <vt:lpstr>Action Potential / Shapes:</vt:lpstr>
      <vt:lpstr>Propagation of an Action Potential:</vt:lpstr>
      <vt:lpstr>PowerPoint Presentation</vt:lpstr>
      <vt:lpstr>Chemical synapse</vt:lpstr>
      <vt:lpstr>Neurotransmitters</vt:lpstr>
      <vt:lpstr>Synaptic Transmission:</vt:lpstr>
      <vt:lpstr>Structure of a Chemical Synapse:</vt:lpstr>
      <vt:lpstr>What happens at a chemical synapse during signal transmission:</vt:lpstr>
      <vt:lpstr>Neurotransmitters and their (main) Actions:</vt:lpstr>
      <vt:lpstr>PowerPoint Presentation</vt:lpstr>
    </vt:vector>
  </TitlesOfParts>
  <Company>Universitaet Bochum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of movement in near extra-personal space in macaque area VIP</dc:title>
  <dc:creator>Allg. Zool &amp; Neurobiol.</dc:creator>
  <cp:lastModifiedBy>Florentin Wörgötter</cp:lastModifiedBy>
  <cp:revision>455</cp:revision>
  <cp:lastPrinted>1998-11-17T21:18:27Z</cp:lastPrinted>
  <dcterms:created xsi:type="dcterms:W3CDTF">1998-04-15T15:57:28Z</dcterms:created>
  <dcterms:modified xsi:type="dcterms:W3CDTF">2017-10-02T04:09:08Z</dcterms:modified>
</cp:coreProperties>
</file>